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721" autoAdjust="0"/>
  </p:normalViewPr>
  <p:slideViewPr>
    <p:cSldViewPr>
      <p:cViewPr varScale="1">
        <p:scale>
          <a:sx n="85" d="100"/>
          <a:sy n="85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3305-4DE4-4F0F-9CA0-CFAD1BFEDEB4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0936-26A5-435B-81F2-47600208E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</a:t>
            </a:r>
            <a:r>
              <a:rPr lang="en-US" b="1" dirty="0" smtClean="0"/>
              <a:t>broad </a:t>
            </a:r>
            <a:r>
              <a:rPr lang="en-US" b="0" dirty="0" smtClean="0"/>
              <a:t>verbs need </a:t>
            </a:r>
            <a:r>
              <a:rPr lang="en-US" b="1" dirty="0" smtClean="0"/>
              <a:t>broad </a:t>
            </a:r>
            <a:r>
              <a:rPr lang="en-US" b="0" dirty="0" smtClean="0"/>
              <a:t>endings.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(3) An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Aimsir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Fháistineach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Future Tense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tense talks about things that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happen.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Remember,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Slender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verbs need </a:t>
            </a:r>
            <a:r>
              <a:rPr lang="en-US" b="1" baseline="0" dirty="0" smtClean="0"/>
              <a:t>slender </a:t>
            </a:r>
            <a:r>
              <a:rPr lang="en-US" b="0" baseline="0" dirty="0" smtClean="0"/>
              <a:t>endings.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70936-26A5-435B-81F2-47600208EB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F5DBA-0E50-46A9-9EB0-333CFAEF40A1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ndAc>
      <p:stSnd>
        <p:snd r:embed="rId13" name="whoosh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Past Tense: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752600"/>
          </a:xfrm>
        </p:spPr>
        <p:txBody>
          <a:bodyPr>
            <a:normAutofit lnSpcReduction="10000"/>
          </a:bodyPr>
          <a:lstStyle/>
          <a:p>
            <a:endParaRPr lang="en-IE" b="1" dirty="0" smtClean="0"/>
          </a:p>
          <a:p>
            <a:pPr algn="ctr"/>
            <a:endParaRPr lang="en-IE" sz="3600" b="1" dirty="0" smtClean="0">
              <a:latin typeface="Comic Sans MS" pitchFamily="66" charset="0"/>
            </a:endParaRPr>
          </a:p>
          <a:p>
            <a:pPr algn="ctr"/>
            <a:r>
              <a:rPr lang="en-IE" sz="3600" b="1" dirty="0" smtClean="0">
                <a:latin typeface="Comic Sans MS" pitchFamily="66" charset="0"/>
              </a:rPr>
              <a:t>Rule:  </a:t>
            </a:r>
            <a:r>
              <a:rPr lang="en-IE" sz="3600" dirty="0" smtClean="0">
                <a:latin typeface="Comic Sans MS" pitchFamily="66" charset="0"/>
              </a:rPr>
              <a:t>Stem of verb + h + person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What’s a stem?  </a:t>
            </a:r>
            <a:r>
              <a:rPr lang="en-IE" sz="3600" dirty="0" smtClean="0">
                <a:latin typeface="Comic Sans MS" pitchFamily="66" charset="0"/>
              </a:rPr>
              <a:t>The stem of a verb is the verb in its simplest form.  </a:t>
            </a:r>
            <a:r>
              <a:rPr lang="en-IE" sz="3600" dirty="0" err="1" smtClean="0">
                <a:latin typeface="Comic Sans MS" pitchFamily="66" charset="0"/>
              </a:rPr>
              <a:t>ie</a:t>
            </a:r>
            <a:r>
              <a:rPr lang="en-IE" sz="3600" dirty="0" smtClean="0">
                <a:latin typeface="Comic Sans MS" pitchFamily="66" charset="0"/>
              </a:rPr>
              <a:t>.  The general action </a:t>
            </a:r>
            <a:r>
              <a:rPr lang="en-IE" sz="3600" b="1" dirty="0" smtClean="0">
                <a:latin typeface="Comic Sans MS" pitchFamily="66" charset="0"/>
              </a:rPr>
              <a:t>to </a:t>
            </a:r>
            <a:r>
              <a:rPr lang="en-IE" sz="3600" dirty="0" smtClean="0">
                <a:latin typeface="Comic Sans MS" pitchFamily="66" charset="0"/>
              </a:rPr>
              <a:t>do something.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ex.  </a:t>
            </a:r>
            <a:r>
              <a:rPr lang="en-IE" sz="3600" dirty="0" err="1" smtClean="0">
                <a:latin typeface="Comic Sans MS" pitchFamily="66" charset="0"/>
              </a:rPr>
              <a:t>Tóg</a:t>
            </a:r>
            <a:r>
              <a:rPr lang="en-IE" sz="3600" dirty="0" smtClean="0">
                <a:latin typeface="Comic Sans MS" pitchFamily="66" charset="0"/>
              </a:rPr>
              <a:t> =  </a:t>
            </a:r>
            <a:r>
              <a:rPr lang="en-IE" sz="3600" b="1" dirty="0" smtClean="0">
                <a:latin typeface="Comic Sans MS" pitchFamily="66" charset="0"/>
              </a:rPr>
              <a:t>to</a:t>
            </a:r>
            <a:r>
              <a:rPr lang="en-IE" sz="3600" dirty="0" smtClean="0">
                <a:latin typeface="Comic Sans MS" pitchFamily="66" charset="0"/>
              </a:rPr>
              <a:t> take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</a:t>
            </a:r>
            <a:r>
              <a:rPr lang="en-IE" sz="3600" dirty="0" err="1" smtClean="0">
                <a:latin typeface="Comic Sans MS" pitchFamily="66" charset="0"/>
              </a:rPr>
              <a:t>Glan</a:t>
            </a:r>
            <a:r>
              <a:rPr lang="en-IE" sz="3600" dirty="0" smtClean="0">
                <a:latin typeface="Comic Sans MS" pitchFamily="66" charset="0"/>
              </a:rPr>
              <a:t> = </a:t>
            </a:r>
            <a:r>
              <a:rPr lang="en-IE" sz="3600" b="1" dirty="0" smtClean="0">
                <a:latin typeface="Comic Sans MS" pitchFamily="66" charset="0"/>
              </a:rPr>
              <a:t>to</a:t>
            </a:r>
            <a:r>
              <a:rPr lang="en-IE" sz="3600" dirty="0" smtClean="0">
                <a:latin typeface="Comic Sans MS" pitchFamily="66" charset="0"/>
              </a:rPr>
              <a:t> clean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</a:t>
            </a:r>
            <a:r>
              <a:rPr lang="en-IE" sz="3600" dirty="0" err="1" smtClean="0">
                <a:latin typeface="Comic Sans MS" pitchFamily="66" charset="0"/>
              </a:rPr>
              <a:t>Cuir</a:t>
            </a:r>
            <a:r>
              <a:rPr lang="en-IE" sz="3600" dirty="0" smtClean="0">
                <a:latin typeface="Comic Sans MS" pitchFamily="66" charset="0"/>
              </a:rPr>
              <a:t> = </a:t>
            </a:r>
            <a:r>
              <a:rPr lang="en-IE" sz="3600" b="1" dirty="0" smtClean="0">
                <a:latin typeface="Comic Sans MS" pitchFamily="66" charset="0"/>
              </a:rPr>
              <a:t>to </a:t>
            </a:r>
            <a:r>
              <a:rPr lang="en-IE" sz="3600" dirty="0" smtClean="0">
                <a:latin typeface="Comic Sans MS" pitchFamily="66" charset="0"/>
              </a:rPr>
              <a:t>put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</a:t>
            </a:r>
            <a:r>
              <a:rPr lang="en-IE" sz="3600" dirty="0" err="1" smtClean="0">
                <a:latin typeface="Comic Sans MS" pitchFamily="66" charset="0"/>
              </a:rPr>
              <a:t>Bris</a:t>
            </a:r>
            <a:r>
              <a:rPr lang="en-IE" sz="3600" dirty="0" smtClean="0">
                <a:latin typeface="Comic Sans MS" pitchFamily="66" charset="0"/>
              </a:rPr>
              <a:t> = </a:t>
            </a:r>
            <a:r>
              <a:rPr lang="en-IE" sz="3600" b="1" dirty="0" smtClean="0">
                <a:latin typeface="Comic Sans MS" pitchFamily="66" charset="0"/>
              </a:rPr>
              <a:t>to </a:t>
            </a:r>
            <a:r>
              <a:rPr lang="en-IE" sz="3600" dirty="0" smtClean="0">
                <a:latin typeface="Comic Sans MS" pitchFamily="66" charset="0"/>
              </a:rPr>
              <a:t>break</a:t>
            </a:r>
            <a:endParaRPr lang="en-US" sz="3600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3600" b="1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What does +h mean?  </a:t>
            </a:r>
            <a:r>
              <a:rPr lang="en-IE" sz="3600" dirty="0" smtClean="0">
                <a:latin typeface="Comic Sans MS" pitchFamily="66" charset="0"/>
              </a:rPr>
              <a:t>Add a “h” after the first letter.</a:t>
            </a:r>
          </a:p>
          <a:p>
            <a:pPr>
              <a:buNone/>
            </a:pP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</a:t>
            </a:r>
            <a:r>
              <a:rPr lang="en-IE" sz="3600" dirty="0" err="1" smtClean="0">
                <a:latin typeface="Comic Sans MS" pitchFamily="66" charset="0"/>
              </a:rPr>
              <a:t>ie</a:t>
            </a:r>
            <a:r>
              <a:rPr lang="en-IE" sz="3600" dirty="0" smtClean="0">
                <a:latin typeface="Comic Sans MS" pitchFamily="66" charset="0"/>
              </a:rPr>
              <a:t>.  </a:t>
            </a:r>
            <a:r>
              <a:rPr lang="en-IE" sz="3600" dirty="0" err="1" smtClean="0">
                <a:latin typeface="Comic Sans MS" pitchFamily="66" charset="0"/>
              </a:rPr>
              <a:t>Tóg</a:t>
            </a:r>
            <a:r>
              <a:rPr lang="en-IE" sz="3600" dirty="0" smtClean="0">
                <a:latin typeface="Comic Sans MS" pitchFamily="66" charset="0"/>
              </a:rPr>
              <a:t> – </a:t>
            </a:r>
            <a:r>
              <a:rPr lang="en-IE" sz="3600" dirty="0" err="1" smtClean="0">
                <a:latin typeface="Comic Sans MS" pitchFamily="66" charset="0"/>
              </a:rPr>
              <a:t>T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óg</a:t>
            </a:r>
            <a:r>
              <a:rPr lang="en-IE" sz="3600" dirty="0" smtClean="0">
                <a:latin typeface="Comic Sans MS" pitchFamily="66" charset="0"/>
              </a:rPr>
              <a:t> (took)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 </a:t>
            </a:r>
            <a:r>
              <a:rPr lang="en-IE" sz="3600" dirty="0" err="1" smtClean="0">
                <a:latin typeface="Comic Sans MS" pitchFamily="66" charset="0"/>
              </a:rPr>
              <a:t>Bris</a:t>
            </a:r>
            <a:r>
              <a:rPr lang="en-IE" sz="3600" dirty="0" smtClean="0">
                <a:latin typeface="Comic Sans MS" pitchFamily="66" charset="0"/>
              </a:rPr>
              <a:t> – </a:t>
            </a:r>
            <a:r>
              <a:rPr lang="en-IE" sz="3600" dirty="0" err="1" smtClean="0">
                <a:latin typeface="Comic Sans MS" pitchFamily="66" charset="0"/>
              </a:rPr>
              <a:t>B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ris</a:t>
            </a:r>
            <a:r>
              <a:rPr lang="en-IE" sz="3600" dirty="0" smtClean="0">
                <a:latin typeface="Comic Sans MS" pitchFamily="66" charset="0"/>
              </a:rPr>
              <a:t> (broke)  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200" b="1" dirty="0" smtClean="0">
                <a:latin typeface="Comic Sans MS" pitchFamily="66" charset="0"/>
              </a:rPr>
              <a:t>What’s a person?  </a:t>
            </a:r>
            <a:r>
              <a:rPr lang="en-IE" sz="3200" dirty="0" smtClean="0">
                <a:latin typeface="Comic Sans MS" pitchFamily="66" charset="0"/>
              </a:rPr>
              <a:t>The person who did the action.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</a:t>
            </a:r>
            <a:r>
              <a:rPr lang="en-IE" sz="3200" dirty="0" err="1" smtClean="0">
                <a:latin typeface="Comic Sans MS" pitchFamily="66" charset="0"/>
              </a:rPr>
              <a:t>ie</a:t>
            </a:r>
            <a:r>
              <a:rPr lang="en-IE" sz="3200" dirty="0" smtClean="0">
                <a:latin typeface="Comic Sans MS" pitchFamily="66" charset="0"/>
              </a:rPr>
              <a:t>.  </a:t>
            </a:r>
            <a:r>
              <a:rPr lang="en-IE" sz="3200" dirty="0" err="1" smtClean="0">
                <a:latin typeface="Comic Sans MS" pitchFamily="66" charset="0"/>
              </a:rPr>
              <a:t>mé</a:t>
            </a:r>
            <a:r>
              <a:rPr lang="en-IE" sz="3200" dirty="0" smtClean="0">
                <a:latin typeface="Comic Sans MS" pitchFamily="66" charset="0"/>
              </a:rPr>
              <a:t> = I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      </a:t>
            </a:r>
            <a:r>
              <a:rPr lang="en-IE" sz="3200" dirty="0" err="1" smtClean="0">
                <a:latin typeface="Comic Sans MS" pitchFamily="66" charset="0"/>
              </a:rPr>
              <a:t>tú</a:t>
            </a:r>
            <a:r>
              <a:rPr lang="en-IE" sz="3200" dirty="0" smtClean="0">
                <a:latin typeface="Comic Sans MS" pitchFamily="66" charset="0"/>
              </a:rPr>
              <a:t> = you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      </a:t>
            </a:r>
            <a:r>
              <a:rPr lang="en-IE" sz="3200" dirty="0" err="1" smtClean="0">
                <a:latin typeface="Comic Sans MS" pitchFamily="66" charset="0"/>
              </a:rPr>
              <a:t>sé</a:t>
            </a:r>
            <a:r>
              <a:rPr lang="en-IE" sz="3200" dirty="0" smtClean="0">
                <a:latin typeface="Comic Sans MS" pitchFamily="66" charset="0"/>
              </a:rPr>
              <a:t>/</a:t>
            </a:r>
            <a:r>
              <a:rPr lang="en-IE" sz="3200" dirty="0" err="1" smtClean="0">
                <a:latin typeface="Comic Sans MS" pitchFamily="66" charset="0"/>
              </a:rPr>
              <a:t>sí</a:t>
            </a:r>
            <a:r>
              <a:rPr lang="en-IE" sz="3200" dirty="0" smtClean="0">
                <a:latin typeface="Comic Sans MS" pitchFamily="66" charset="0"/>
              </a:rPr>
              <a:t> = he/she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      </a:t>
            </a:r>
            <a:r>
              <a:rPr lang="en-IE" sz="3200" dirty="0" err="1" smtClean="0">
                <a:latin typeface="Comic Sans MS" pitchFamily="66" charset="0"/>
              </a:rPr>
              <a:t>muid</a:t>
            </a:r>
            <a:r>
              <a:rPr lang="en-IE" sz="3200" dirty="0" smtClean="0">
                <a:latin typeface="Comic Sans MS" pitchFamily="66" charset="0"/>
              </a:rPr>
              <a:t> = we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      </a:t>
            </a:r>
            <a:r>
              <a:rPr lang="en-IE" sz="3200" dirty="0" err="1" smtClean="0">
                <a:latin typeface="Comic Sans MS" pitchFamily="66" charset="0"/>
              </a:rPr>
              <a:t>sibh</a:t>
            </a:r>
            <a:r>
              <a:rPr lang="en-IE" sz="3200" dirty="0" smtClean="0">
                <a:latin typeface="Comic Sans MS" pitchFamily="66" charset="0"/>
              </a:rPr>
              <a:t> = </a:t>
            </a:r>
            <a:r>
              <a:rPr lang="en-IE" sz="3200" dirty="0" smtClean="0">
                <a:latin typeface="Comic Sans MS" pitchFamily="66" charset="0"/>
              </a:rPr>
              <a:t>you(</a:t>
            </a:r>
            <a:r>
              <a:rPr lang="en-IE" sz="3200" dirty="0" err="1" smtClean="0">
                <a:latin typeface="Comic Sans MS" pitchFamily="66" charset="0"/>
              </a:rPr>
              <a:t>plur</a:t>
            </a:r>
            <a:r>
              <a:rPr lang="en-IE" sz="3200" dirty="0" smtClean="0">
                <a:latin typeface="Comic Sans MS" pitchFamily="66" charset="0"/>
              </a:rPr>
              <a:t>.)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dirty="0" smtClean="0">
                <a:latin typeface="Comic Sans MS" pitchFamily="66" charset="0"/>
              </a:rPr>
              <a:t>              </a:t>
            </a:r>
            <a:r>
              <a:rPr lang="en-IE" sz="3200" dirty="0" err="1" smtClean="0">
                <a:latin typeface="Comic Sans MS" pitchFamily="66" charset="0"/>
              </a:rPr>
              <a:t>siad</a:t>
            </a:r>
            <a:r>
              <a:rPr lang="en-IE" sz="3200" dirty="0" smtClean="0">
                <a:latin typeface="Comic Sans MS" pitchFamily="66" charset="0"/>
              </a:rPr>
              <a:t> = they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  <a:p>
            <a:r>
              <a:rPr lang="en-IE" sz="3600" b="1" dirty="0" smtClean="0">
                <a:latin typeface="Comic Sans MS" pitchFamily="66" charset="0"/>
              </a:rPr>
              <a:t>ex.  </a:t>
            </a:r>
            <a:r>
              <a:rPr lang="en-IE" sz="3600" dirty="0" smtClean="0">
                <a:latin typeface="Comic Sans MS" pitchFamily="66" charset="0"/>
              </a:rPr>
              <a:t>I took = </a:t>
            </a:r>
            <a:r>
              <a:rPr lang="en-IE" sz="3600" dirty="0" err="1" smtClean="0">
                <a:latin typeface="Comic Sans MS" pitchFamily="66" charset="0"/>
              </a:rPr>
              <a:t>T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óg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mé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</a:t>
            </a:r>
            <a:r>
              <a:rPr lang="en-IE" sz="3600" dirty="0" err="1" smtClean="0">
                <a:latin typeface="Comic Sans MS" pitchFamily="66" charset="0"/>
              </a:rPr>
              <a:t>T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óg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mé</a:t>
            </a:r>
            <a:r>
              <a:rPr lang="en-IE" sz="3600" dirty="0" smtClean="0">
                <a:latin typeface="Comic Sans MS" pitchFamily="66" charset="0"/>
              </a:rPr>
              <a:t> an bus </a:t>
            </a:r>
            <a:r>
              <a:rPr lang="en-IE" sz="3600" dirty="0" err="1" smtClean="0">
                <a:latin typeface="Comic Sans MS" pitchFamily="66" charset="0"/>
              </a:rPr>
              <a:t>ar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scoil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ar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maidin</a:t>
            </a:r>
            <a:r>
              <a:rPr lang="en-IE" sz="3600" dirty="0" smtClean="0">
                <a:latin typeface="Comic Sans MS" pitchFamily="66" charset="0"/>
              </a:rPr>
              <a:t>.</a:t>
            </a:r>
            <a:endParaRPr lang="en-US" sz="3600" dirty="0" smtClean="0">
              <a:latin typeface="Comic Sans MS" pitchFamily="66" charset="0"/>
            </a:endParaRPr>
          </a:p>
          <a:p>
            <a:pPr>
              <a:buNone/>
            </a:pP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He broke = </a:t>
            </a:r>
            <a:r>
              <a:rPr lang="en-IE" sz="3600" dirty="0" err="1" smtClean="0">
                <a:latin typeface="Comic Sans MS" pitchFamily="66" charset="0"/>
              </a:rPr>
              <a:t>B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ris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sé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</a:t>
            </a:r>
            <a:r>
              <a:rPr lang="en-IE" sz="3600" dirty="0" err="1" smtClean="0">
                <a:latin typeface="Comic Sans MS" pitchFamily="66" charset="0"/>
              </a:rPr>
              <a:t>B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ris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sé</a:t>
            </a:r>
            <a:r>
              <a:rPr lang="en-IE" sz="3600" dirty="0" smtClean="0">
                <a:latin typeface="Comic Sans MS" pitchFamily="66" charset="0"/>
              </a:rPr>
              <a:t> an </a:t>
            </a:r>
            <a:r>
              <a:rPr lang="en-IE" sz="3600" dirty="0" err="1" smtClean="0">
                <a:latin typeface="Comic Sans MS" pitchFamily="66" charset="0"/>
              </a:rPr>
              <a:t>fhuinneog</a:t>
            </a:r>
            <a:r>
              <a:rPr lang="en-IE" sz="3600" dirty="0" smtClean="0">
                <a:latin typeface="Comic Sans MS" pitchFamily="66" charset="0"/>
              </a:rPr>
              <a:t> leis an </a:t>
            </a:r>
            <a:r>
              <a:rPr lang="en-IE" sz="3600" dirty="0" err="1" smtClean="0">
                <a:latin typeface="Comic Sans MS" pitchFamily="66" charset="0"/>
              </a:rPr>
              <a:t>liathróid</a:t>
            </a:r>
            <a:r>
              <a:rPr lang="en-IE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3200" b="1" dirty="0" smtClean="0">
              <a:latin typeface="Comic Sans MS" pitchFamily="66" charset="0"/>
            </a:endParaRPr>
          </a:p>
          <a:p>
            <a:r>
              <a:rPr lang="en-IE" sz="3200" b="1" dirty="0" smtClean="0">
                <a:latin typeface="Comic Sans MS" pitchFamily="66" charset="0"/>
              </a:rPr>
              <a:t>Most</a:t>
            </a:r>
            <a:r>
              <a:rPr lang="en-IE" sz="3200" dirty="0" smtClean="0">
                <a:latin typeface="Comic Sans MS" pitchFamily="66" charset="0"/>
              </a:rPr>
              <a:t> regular verbs are handled this way but there are </a:t>
            </a:r>
            <a:r>
              <a:rPr lang="en-IE" sz="3200" b="1" dirty="0" smtClean="0">
                <a:latin typeface="Comic Sans MS" pitchFamily="66" charset="0"/>
              </a:rPr>
              <a:t>exceptions</a:t>
            </a:r>
            <a:r>
              <a:rPr lang="en-IE" sz="3200" dirty="0" smtClean="0">
                <a:latin typeface="Comic Sans MS" pitchFamily="66" charset="0"/>
              </a:rPr>
              <a:t>:</a:t>
            </a:r>
            <a:endParaRPr lang="en-US" sz="3200" dirty="0" smtClean="0">
              <a:latin typeface="Comic Sans MS" pitchFamily="66" charset="0"/>
            </a:endParaRPr>
          </a:p>
          <a:p>
            <a:pPr lvl="0"/>
            <a:r>
              <a:rPr lang="en-IE" sz="3200" dirty="0" smtClean="0">
                <a:latin typeface="Comic Sans MS" pitchFamily="66" charset="0"/>
              </a:rPr>
              <a:t>Verbs that beginning with a </a:t>
            </a:r>
            <a:r>
              <a:rPr lang="en-IE" sz="3200" b="1" dirty="0" smtClean="0">
                <a:latin typeface="Comic Sans MS" pitchFamily="66" charset="0"/>
              </a:rPr>
              <a:t>vowel</a:t>
            </a:r>
            <a:r>
              <a:rPr lang="en-IE" sz="3200" dirty="0" smtClean="0">
                <a:latin typeface="Comic Sans MS" pitchFamily="66" charset="0"/>
              </a:rPr>
              <a:t>.  You can </a:t>
            </a:r>
            <a:r>
              <a:rPr lang="en-IE" sz="3200" b="1" dirty="0" smtClean="0">
                <a:latin typeface="Comic Sans MS" pitchFamily="66" charset="0"/>
              </a:rPr>
              <a:t>never </a:t>
            </a:r>
            <a:r>
              <a:rPr lang="en-IE" sz="3200" dirty="0" smtClean="0">
                <a:latin typeface="Comic Sans MS" pitchFamily="66" charset="0"/>
              </a:rPr>
              <a:t>add a </a:t>
            </a:r>
            <a:r>
              <a:rPr lang="en-IE" sz="3200" b="1" dirty="0" smtClean="0">
                <a:latin typeface="Comic Sans MS" pitchFamily="66" charset="0"/>
              </a:rPr>
              <a:t>h</a:t>
            </a:r>
            <a:r>
              <a:rPr lang="en-IE" sz="3200" dirty="0" smtClean="0">
                <a:latin typeface="Comic Sans MS" pitchFamily="66" charset="0"/>
              </a:rPr>
              <a:t> onto a </a:t>
            </a:r>
            <a:r>
              <a:rPr lang="en-IE" sz="3200" b="1" dirty="0" smtClean="0">
                <a:latin typeface="Comic Sans MS" pitchFamily="66" charset="0"/>
              </a:rPr>
              <a:t>vowel</a:t>
            </a:r>
            <a:r>
              <a:rPr lang="en-IE" sz="3200" dirty="0" smtClean="0">
                <a:latin typeface="Comic Sans MS" pitchFamily="66" charset="0"/>
              </a:rPr>
              <a:t>.  Instead, you put a </a:t>
            </a:r>
            <a:r>
              <a:rPr lang="en-IE" sz="3200" b="1" dirty="0" smtClean="0">
                <a:latin typeface="Comic Sans MS" pitchFamily="66" charset="0"/>
              </a:rPr>
              <a:t>d’</a:t>
            </a:r>
            <a:r>
              <a:rPr lang="en-IE" sz="3200" dirty="0" smtClean="0">
                <a:latin typeface="Comic Sans MS" pitchFamily="66" charset="0"/>
              </a:rPr>
              <a:t> in front.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b="1" dirty="0" smtClean="0">
                <a:latin typeface="Comic Sans MS" pitchFamily="66" charset="0"/>
              </a:rPr>
              <a:t>   Ex.  </a:t>
            </a:r>
            <a:r>
              <a:rPr lang="en-IE" sz="3200" dirty="0" smtClean="0">
                <a:latin typeface="Comic Sans MS" pitchFamily="66" charset="0"/>
              </a:rPr>
              <a:t>I</a:t>
            </a:r>
            <a:r>
              <a:rPr lang="en-IE" sz="3200" b="1" dirty="0" smtClean="0">
                <a:latin typeface="Comic Sans MS" pitchFamily="66" charset="0"/>
              </a:rPr>
              <a:t> </a:t>
            </a:r>
            <a:r>
              <a:rPr lang="en-IE" sz="3200" dirty="0" smtClean="0">
                <a:latin typeface="Comic Sans MS" pitchFamily="66" charset="0"/>
              </a:rPr>
              <a:t>drank (</a:t>
            </a:r>
            <a:r>
              <a:rPr lang="en-IE" sz="3200" dirty="0" err="1" smtClean="0">
                <a:latin typeface="Comic Sans MS" pitchFamily="66" charset="0"/>
              </a:rPr>
              <a:t>ól</a:t>
            </a:r>
            <a:r>
              <a:rPr lang="en-IE" sz="3200" dirty="0" smtClean="0">
                <a:latin typeface="Comic Sans MS" pitchFamily="66" charset="0"/>
              </a:rPr>
              <a:t>) = </a:t>
            </a:r>
            <a:r>
              <a:rPr lang="en-IE" sz="3200" b="1" dirty="0" err="1" smtClean="0">
                <a:latin typeface="Comic Sans MS" pitchFamily="66" charset="0"/>
              </a:rPr>
              <a:t>D’</a:t>
            </a:r>
            <a:r>
              <a:rPr lang="en-IE" sz="3200" dirty="0" err="1" smtClean="0">
                <a:latin typeface="Comic Sans MS" pitchFamily="66" charset="0"/>
              </a:rPr>
              <a:t>ól</a:t>
            </a:r>
            <a:r>
              <a:rPr lang="en-IE" sz="3200" dirty="0" smtClean="0">
                <a:latin typeface="Comic Sans MS" pitchFamily="66" charset="0"/>
              </a:rPr>
              <a:t> </a:t>
            </a:r>
            <a:r>
              <a:rPr lang="en-IE" sz="3200" dirty="0" err="1" smtClean="0">
                <a:latin typeface="Comic Sans MS" pitchFamily="66" charset="0"/>
              </a:rPr>
              <a:t>mé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IE" sz="3200" b="1" dirty="0" smtClean="0">
                <a:latin typeface="Comic Sans MS" pitchFamily="66" charset="0"/>
              </a:rPr>
              <a:t>        </a:t>
            </a:r>
            <a:r>
              <a:rPr lang="en-IE" sz="3200" dirty="0" smtClean="0">
                <a:latin typeface="Comic Sans MS" pitchFamily="66" charset="0"/>
              </a:rPr>
              <a:t>She ate (</a:t>
            </a:r>
            <a:r>
              <a:rPr lang="en-IE" sz="3200" dirty="0" err="1" smtClean="0">
                <a:latin typeface="Comic Sans MS" pitchFamily="66" charset="0"/>
              </a:rPr>
              <a:t>ith</a:t>
            </a:r>
            <a:r>
              <a:rPr lang="en-IE" sz="3200" dirty="0" smtClean="0">
                <a:latin typeface="Comic Sans MS" pitchFamily="66" charset="0"/>
              </a:rPr>
              <a:t>) = </a:t>
            </a:r>
            <a:r>
              <a:rPr lang="en-IE" sz="3200" b="1" dirty="0" err="1" smtClean="0">
                <a:latin typeface="Comic Sans MS" pitchFamily="66" charset="0"/>
              </a:rPr>
              <a:t>D’</a:t>
            </a:r>
            <a:r>
              <a:rPr lang="en-IE" sz="3200" dirty="0" err="1" smtClean="0">
                <a:latin typeface="Comic Sans MS" pitchFamily="66" charset="0"/>
              </a:rPr>
              <a:t>ith</a:t>
            </a:r>
            <a:r>
              <a:rPr lang="en-IE" sz="3200" dirty="0" smtClean="0">
                <a:latin typeface="Comic Sans MS" pitchFamily="66" charset="0"/>
              </a:rPr>
              <a:t> </a:t>
            </a:r>
            <a:r>
              <a:rPr lang="en-IE" sz="3200" dirty="0" err="1" smtClean="0">
                <a:latin typeface="Comic Sans MS" pitchFamily="66" charset="0"/>
              </a:rPr>
              <a:t>sí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IE" sz="3600" dirty="0" smtClean="0">
              <a:latin typeface="Comic Sans MS" pitchFamily="66" charset="0"/>
            </a:endParaRPr>
          </a:p>
          <a:p>
            <a:pPr lvl="0"/>
            <a:r>
              <a:rPr lang="en-IE" sz="3600" dirty="0" smtClean="0">
                <a:latin typeface="Comic Sans MS" pitchFamily="66" charset="0"/>
              </a:rPr>
              <a:t>Verbs that begin with a </a:t>
            </a:r>
            <a:r>
              <a:rPr lang="en-IE" sz="3600" b="1" dirty="0" smtClean="0">
                <a:latin typeface="Comic Sans MS" pitchFamily="66" charset="0"/>
              </a:rPr>
              <a:t>f</a:t>
            </a:r>
            <a:r>
              <a:rPr lang="en-IE" sz="3600" dirty="0" smtClean="0">
                <a:latin typeface="Comic Sans MS" pitchFamily="66" charset="0"/>
              </a:rPr>
              <a:t>.  Instead, you add a </a:t>
            </a:r>
            <a:r>
              <a:rPr lang="en-IE" sz="3600" b="1" dirty="0" smtClean="0">
                <a:latin typeface="Comic Sans MS" pitchFamily="66" charset="0"/>
              </a:rPr>
              <a:t>d’ </a:t>
            </a:r>
            <a:r>
              <a:rPr lang="en-IE" sz="3600" dirty="0" smtClean="0">
                <a:latin typeface="Comic Sans MS" pitchFamily="66" charset="0"/>
              </a:rPr>
              <a:t>and a </a:t>
            </a:r>
            <a:r>
              <a:rPr lang="en-IE" sz="3600" b="1" dirty="0" smtClean="0">
                <a:latin typeface="Comic Sans MS" pitchFamily="66" charset="0"/>
              </a:rPr>
              <a:t>h</a:t>
            </a:r>
            <a:r>
              <a:rPr lang="en-IE" sz="3600" dirty="0" smtClean="0">
                <a:latin typeface="Comic Sans MS" pitchFamily="66" charset="0"/>
              </a:rPr>
              <a:t>.</a:t>
            </a:r>
          </a:p>
          <a:p>
            <a:pPr lvl="0"/>
            <a:endParaRPr lang="en-US" sz="3600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Ex.  </a:t>
            </a:r>
            <a:r>
              <a:rPr lang="en-IE" sz="3600" dirty="0" smtClean="0">
                <a:latin typeface="Comic Sans MS" pitchFamily="66" charset="0"/>
              </a:rPr>
              <a:t>I stayed (fan) = </a:t>
            </a:r>
            <a:r>
              <a:rPr lang="en-IE" sz="3600" b="1" dirty="0" err="1" smtClean="0">
                <a:latin typeface="Comic Sans MS" pitchFamily="66" charset="0"/>
              </a:rPr>
              <a:t>D’</a:t>
            </a:r>
            <a:r>
              <a:rPr lang="en-IE" sz="3600" dirty="0" err="1" smtClean="0">
                <a:latin typeface="Comic Sans MS" pitchFamily="66" charset="0"/>
              </a:rPr>
              <a:t>f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an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mé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      </a:t>
            </a:r>
            <a:r>
              <a:rPr lang="en-IE" sz="3600" dirty="0" smtClean="0">
                <a:latin typeface="Comic Sans MS" pitchFamily="66" charset="0"/>
              </a:rPr>
              <a:t>They left (</a:t>
            </a:r>
            <a:r>
              <a:rPr lang="en-IE" sz="3600" dirty="0" err="1" smtClean="0">
                <a:latin typeface="Comic Sans MS" pitchFamily="66" charset="0"/>
              </a:rPr>
              <a:t>fág</a:t>
            </a:r>
            <a:r>
              <a:rPr lang="en-IE" sz="3600" dirty="0" smtClean="0">
                <a:latin typeface="Comic Sans MS" pitchFamily="66" charset="0"/>
              </a:rPr>
              <a:t>) = </a:t>
            </a:r>
            <a:r>
              <a:rPr lang="en-IE" sz="3600" b="1" dirty="0" err="1" smtClean="0">
                <a:latin typeface="Comic Sans MS" pitchFamily="66" charset="0"/>
              </a:rPr>
              <a:t>D’</a:t>
            </a:r>
            <a:r>
              <a:rPr lang="en-IE" sz="3600" dirty="0" err="1" smtClean="0">
                <a:latin typeface="Comic Sans MS" pitchFamily="66" charset="0"/>
              </a:rPr>
              <a:t>f</a:t>
            </a:r>
            <a:r>
              <a:rPr lang="en-IE" sz="3600" b="1" dirty="0" err="1" smtClean="0">
                <a:latin typeface="Comic Sans MS" pitchFamily="66" charset="0"/>
              </a:rPr>
              <a:t>h</a:t>
            </a:r>
            <a:r>
              <a:rPr lang="en-IE" sz="3600" dirty="0" err="1" smtClean="0">
                <a:latin typeface="Comic Sans MS" pitchFamily="66" charset="0"/>
              </a:rPr>
              <a:t>ág</a:t>
            </a:r>
            <a:r>
              <a:rPr lang="en-IE" sz="3600" dirty="0" smtClean="0">
                <a:latin typeface="Comic Sans MS" pitchFamily="66" charset="0"/>
              </a:rPr>
              <a:t> said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Chaite</a:t>
            </a:r>
            <a:r>
              <a:rPr lang="en-US" dirty="0" smtClean="0">
                <a:latin typeface="Comic Sans MS" pitchFamily="66" charset="0"/>
              </a:rPr>
              <a:t> -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Verbs that begin with </a:t>
            </a:r>
            <a:r>
              <a:rPr lang="en-IE" sz="3600" b="1" dirty="0" smtClean="0">
                <a:latin typeface="Comic Sans MS" pitchFamily="66" charset="0"/>
              </a:rPr>
              <a:t>L</a:t>
            </a:r>
            <a:r>
              <a:rPr lang="en-IE" sz="3600" dirty="0" smtClean="0">
                <a:latin typeface="Comic Sans MS" pitchFamily="66" charset="0"/>
              </a:rPr>
              <a:t>,</a:t>
            </a:r>
            <a:r>
              <a:rPr lang="en-IE" sz="3600" b="1" dirty="0" smtClean="0">
                <a:latin typeface="Comic Sans MS" pitchFamily="66" charset="0"/>
              </a:rPr>
              <a:t> N</a:t>
            </a:r>
            <a:r>
              <a:rPr lang="en-IE" sz="3600" dirty="0" smtClean="0">
                <a:latin typeface="Comic Sans MS" pitchFamily="66" charset="0"/>
              </a:rPr>
              <a:t>,</a:t>
            </a:r>
            <a:r>
              <a:rPr lang="en-IE" sz="3600" b="1" dirty="0" smtClean="0">
                <a:latin typeface="Comic Sans MS" pitchFamily="66" charset="0"/>
              </a:rPr>
              <a:t> </a:t>
            </a:r>
            <a:r>
              <a:rPr lang="en-IE" sz="3600" dirty="0" smtClean="0">
                <a:latin typeface="Comic Sans MS" pitchFamily="66" charset="0"/>
              </a:rPr>
              <a:t>or </a:t>
            </a:r>
            <a:r>
              <a:rPr lang="en-IE" sz="3600" b="1" dirty="0" smtClean="0">
                <a:latin typeface="Comic Sans MS" pitchFamily="66" charset="0"/>
              </a:rPr>
              <a:t>R</a:t>
            </a:r>
            <a:r>
              <a:rPr lang="en-IE" sz="3600" dirty="0" smtClean="0">
                <a:latin typeface="Comic Sans MS" pitchFamily="66" charset="0"/>
              </a:rPr>
              <a:t>.  You can’t pronounce a </a:t>
            </a:r>
            <a:r>
              <a:rPr lang="en-IE" sz="3600" b="1" dirty="0" smtClean="0">
                <a:latin typeface="Comic Sans MS" pitchFamily="66" charset="0"/>
              </a:rPr>
              <a:t>h</a:t>
            </a:r>
            <a:r>
              <a:rPr lang="en-IE" sz="3600" dirty="0" smtClean="0">
                <a:latin typeface="Comic Sans MS" pitchFamily="66" charset="0"/>
              </a:rPr>
              <a:t> on these letters, so you leave them alone.</a:t>
            </a:r>
            <a:endParaRPr lang="en-IE" sz="3600" b="1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Ex.  </a:t>
            </a:r>
            <a:r>
              <a:rPr lang="en-IE" sz="3600" dirty="0" smtClean="0">
                <a:latin typeface="Comic Sans MS" pitchFamily="66" charset="0"/>
              </a:rPr>
              <a:t>I lit (</a:t>
            </a:r>
            <a:r>
              <a:rPr lang="en-IE" sz="3600" dirty="0" err="1" smtClean="0">
                <a:latin typeface="Comic Sans MS" pitchFamily="66" charset="0"/>
              </a:rPr>
              <a:t>las</a:t>
            </a:r>
            <a:r>
              <a:rPr lang="en-IE" sz="3600" dirty="0" smtClean="0">
                <a:latin typeface="Comic Sans MS" pitchFamily="66" charset="0"/>
              </a:rPr>
              <a:t>) = Las </a:t>
            </a:r>
            <a:r>
              <a:rPr lang="en-IE" sz="3600" dirty="0" err="1" smtClean="0">
                <a:latin typeface="Comic Sans MS" pitchFamily="66" charset="0"/>
              </a:rPr>
              <a:t>mé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b="1" dirty="0" smtClean="0">
                <a:latin typeface="Comic Sans MS" pitchFamily="66" charset="0"/>
              </a:rPr>
              <a:t>      </a:t>
            </a:r>
            <a:r>
              <a:rPr lang="en-IE" sz="3600" dirty="0" smtClean="0">
                <a:latin typeface="Comic Sans MS" pitchFamily="66" charset="0"/>
              </a:rPr>
              <a:t>We washed (nigh) = Nigh </a:t>
            </a:r>
            <a:r>
              <a:rPr lang="en-IE" sz="3600" dirty="0" err="1" smtClean="0">
                <a:latin typeface="Comic Sans MS" pitchFamily="66" charset="0"/>
              </a:rPr>
              <a:t>muid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IE" sz="3600" dirty="0" smtClean="0">
                <a:latin typeface="Comic Sans MS" pitchFamily="66" charset="0"/>
              </a:rPr>
              <a:t>        He ran (</a:t>
            </a:r>
            <a:r>
              <a:rPr lang="en-IE" sz="3600" dirty="0" err="1" smtClean="0">
                <a:latin typeface="Comic Sans MS" pitchFamily="66" charset="0"/>
              </a:rPr>
              <a:t>rith</a:t>
            </a:r>
            <a:r>
              <a:rPr lang="en-IE" sz="3600" dirty="0" smtClean="0">
                <a:latin typeface="Comic Sans MS" pitchFamily="66" charset="0"/>
              </a:rPr>
              <a:t>) = </a:t>
            </a:r>
            <a:r>
              <a:rPr lang="en-IE" sz="3600" dirty="0" err="1" smtClean="0">
                <a:latin typeface="Comic Sans MS" pitchFamily="66" charset="0"/>
              </a:rPr>
              <a:t>Rith</a:t>
            </a:r>
            <a:r>
              <a:rPr lang="en-IE" sz="3600" dirty="0" smtClean="0">
                <a:latin typeface="Comic Sans MS" pitchFamily="66" charset="0"/>
              </a:rPr>
              <a:t> </a:t>
            </a:r>
            <a:r>
              <a:rPr lang="en-IE" sz="3600" dirty="0" err="1" smtClean="0">
                <a:latin typeface="Comic Sans MS" pitchFamily="66" charset="0"/>
              </a:rPr>
              <a:t>sé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358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An Aimsir Chaite Past Tense:</vt:lpstr>
      <vt:lpstr>An Aimsir Chaite:</vt:lpstr>
      <vt:lpstr>An Aimsir Chaite:</vt:lpstr>
      <vt:lpstr>An Aimsir Chaite -</vt:lpstr>
      <vt:lpstr>An Aimsir Chaite -</vt:lpstr>
      <vt:lpstr>An Aimsir Chaite -</vt:lpstr>
      <vt:lpstr>An Aimsir Chaite:</vt:lpstr>
      <vt:lpstr>An Aimsir Chaite -</vt:lpstr>
    </vt:vector>
  </TitlesOfParts>
  <Company>Donegal VEC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Fhaistineach -  The Future Tense</dc:title>
  <dc:creator>neassa.nichnaimhsi</dc:creator>
  <cp:lastModifiedBy>neassa.nichnaimhsi</cp:lastModifiedBy>
  <cp:revision>68</cp:revision>
  <dcterms:created xsi:type="dcterms:W3CDTF">2012-05-03T08:48:52Z</dcterms:created>
  <dcterms:modified xsi:type="dcterms:W3CDTF">2012-09-28T14:45:19Z</dcterms:modified>
</cp:coreProperties>
</file>