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3305-4DE4-4F0F-9CA0-CFAD1BFEDEB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70936-26A5-435B-81F2-47600208E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</a:t>
            </a:r>
            <a:r>
              <a:rPr lang="en-US" b="1" dirty="0" smtClean="0"/>
              <a:t>broad </a:t>
            </a:r>
            <a:r>
              <a:rPr lang="en-US" b="0" dirty="0" smtClean="0"/>
              <a:t>verbs need </a:t>
            </a:r>
            <a:r>
              <a:rPr lang="en-US" b="1" dirty="0" smtClean="0"/>
              <a:t>broad </a:t>
            </a:r>
            <a:r>
              <a:rPr lang="en-US" b="0" dirty="0" smtClean="0"/>
              <a:t>endings.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(3) An </a:t>
            </a:r>
            <a:r>
              <a:rPr lang="en-IE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Aimsir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200" b="1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Fháistineach</a:t>
            </a:r>
            <a:r>
              <a:rPr lang="en-IE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IE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Future Tense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tense talks about things that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happen.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Remember,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Broad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verbs need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broad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endings.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Slender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verbs need </a:t>
            </a:r>
            <a:r>
              <a:rPr lang="en-IE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slender </a:t>
            </a:r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endings.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Slender</a:t>
            </a:r>
            <a:r>
              <a:rPr lang="en-US" b="1" baseline="0" dirty="0" smtClean="0"/>
              <a:t> </a:t>
            </a:r>
            <a:r>
              <a:rPr lang="en-US" b="0" baseline="0" dirty="0" smtClean="0"/>
              <a:t>verbs need </a:t>
            </a:r>
            <a:r>
              <a:rPr lang="en-US" b="1" baseline="0" dirty="0" smtClean="0"/>
              <a:t>slender </a:t>
            </a:r>
            <a:r>
              <a:rPr lang="en-US" b="0" baseline="0" dirty="0" smtClean="0"/>
              <a:t>endings.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70936-26A5-435B-81F2-47600208EB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F5DBA-0E50-46A9-9EB0-333CFAEF40A1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AEA634-AF5C-455B-96D4-5A67B7A974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ndAc>
      <p:stSnd>
        <p:snd r:embed="rId13" name="whoosh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An </a:t>
            </a:r>
            <a:r>
              <a:rPr lang="en-US" b="1" dirty="0" err="1" smtClean="0">
                <a:latin typeface="Comic Sans MS" pitchFamily="66" charset="0"/>
              </a:rPr>
              <a:t>Aimsir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</a:t>
            </a:r>
            <a:r>
              <a:rPr lang="en-US" b="1" dirty="0" err="1" smtClean="0">
                <a:latin typeface="Comic Sans MS" pitchFamily="66" charset="0"/>
              </a:rPr>
              <a:t>áithreach</a:t>
            </a:r>
            <a:r>
              <a:rPr lang="en-US" b="1" dirty="0" smtClean="0">
                <a:latin typeface="Comic Sans MS" pitchFamily="66" charset="0"/>
              </a:rPr>
              <a:t> - 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The Present Tense                    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endParaRPr lang="en-US" dirty="0" smtClean="0">
              <a:latin typeface="Comic Sans MS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>
                <a:latin typeface="Comic Sans MS" pitchFamily="66" charset="0"/>
              </a:rPr>
              <a:t>The </a:t>
            </a:r>
            <a:r>
              <a:rPr lang="en-US" sz="3200" b="1" dirty="0" smtClean="0">
                <a:latin typeface="Comic Sans MS" pitchFamily="66" charset="0"/>
              </a:rPr>
              <a:t>present </a:t>
            </a:r>
            <a:r>
              <a:rPr lang="en-US" sz="3200" dirty="0" smtClean="0">
                <a:latin typeface="Comic Sans MS" pitchFamily="66" charset="0"/>
              </a:rPr>
              <a:t>tense talks about things </a:t>
            </a:r>
          </a:p>
          <a:p>
            <a:pPr algn="ctr"/>
            <a:r>
              <a:rPr lang="en-US" sz="3200" dirty="0" smtClean="0">
                <a:latin typeface="Comic Sans MS" pitchFamily="66" charset="0"/>
              </a:rPr>
              <a:t>that happen </a:t>
            </a:r>
            <a:r>
              <a:rPr lang="en-US" sz="3200" b="1" dirty="0" smtClean="0">
                <a:latin typeface="Comic Sans MS" pitchFamily="66" charset="0"/>
              </a:rPr>
              <a:t>every</a:t>
            </a:r>
            <a:r>
              <a:rPr lang="en-US" sz="3200" dirty="0" smtClean="0">
                <a:latin typeface="Comic Sans MS" pitchFamily="66" charset="0"/>
              </a:rPr>
              <a:t>day  (</a:t>
            </a:r>
            <a:r>
              <a:rPr lang="en-US" sz="3200" b="1" dirty="0" err="1" smtClean="0">
                <a:latin typeface="Comic Sans MS" pitchFamily="66" charset="0"/>
              </a:rPr>
              <a:t>Gach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la…)</a:t>
            </a:r>
            <a:r>
              <a:rPr lang="en-US" sz="3200" b="1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Above, you have been given the </a:t>
            </a:r>
            <a:r>
              <a:rPr lang="en-IE" b="1" dirty="0" smtClean="0">
                <a:latin typeface="Comic Sans MS" pitchFamily="66" charset="0"/>
              </a:rPr>
              <a:t>infinitive</a:t>
            </a:r>
            <a:r>
              <a:rPr lang="en-IE" dirty="0" smtClean="0">
                <a:latin typeface="Comic Sans MS" pitchFamily="66" charset="0"/>
              </a:rPr>
              <a:t> of some verbs.  You have to create the </a:t>
            </a:r>
            <a:r>
              <a:rPr lang="en-IE" b="1" dirty="0" smtClean="0">
                <a:latin typeface="Comic Sans MS" pitchFamily="66" charset="0"/>
              </a:rPr>
              <a:t>stem </a:t>
            </a:r>
            <a:r>
              <a:rPr lang="en-IE" dirty="0" smtClean="0">
                <a:latin typeface="Comic Sans MS" pitchFamily="66" charset="0"/>
              </a:rPr>
              <a:t>from this though, before you can add endings.  </a:t>
            </a:r>
          </a:p>
          <a:p>
            <a:pPr>
              <a:buNone/>
            </a:pPr>
            <a:endParaRPr lang="en-IE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To do this, you just knock off either the </a:t>
            </a:r>
            <a:r>
              <a:rPr lang="en-IE" b="1" dirty="0" smtClean="0">
                <a:latin typeface="Comic Sans MS" pitchFamily="66" charset="0"/>
              </a:rPr>
              <a:t>–</a:t>
            </a:r>
            <a:r>
              <a:rPr lang="en-IE" b="1" dirty="0" err="1" smtClean="0">
                <a:latin typeface="Comic Sans MS" pitchFamily="66" charset="0"/>
              </a:rPr>
              <a:t>igh</a:t>
            </a:r>
            <a:r>
              <a:rPr lang="en-IE" dirty="0" smtClean="0">
                <a:latin typeface="Comic Sans MS" pitchFamily="66" charset="0"/>
              </a:rPr>
              <a:t> or   </a:t>
            </a:r>
            <a:r>
              <a:rPr lang="en-IE" b="1" dirty="0" smtClean="0">
                <a:latin typeface="Comic Sans MS" pitchFamily="66" charset="0"/>
              </a:rPr>
              <a:t>–</a:t>
            </a:r>
            <a:r>
              <a:rPr lang="en-IE" b="1" dirty="0" err="1" smtClean="0">
                <a:latin typeface="Comic Sans MS" pitchFamily="66" charset="0"/>
              </a:rPr>
              <a:t>aigh</a:t>
            </a:r>
            <a:r>
              <a:rPr lang="en-IE" dirty="0" smtClean="0">
                <a:latin typeface="Comic Sans MS" pitchFamily="66" charset="0"/>
              </a:rPr>
              <a:t>.  Only then do you decide if the verb is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or </a:t>
            </a:r>
            <a:r>
              <a:rPr lang="en-IE" b="1" dirty="0" smtClean="0">
                <a:latin typeface="Comic Sans MS" pitchFamily="66" charset="0"/>
              </a:rPr>
              <a:t>slender</a:t>
            </a:r>
            <a:r>
              <a:rPr lang="en-IE" dirty="0" smtClean="0">
                <a:latin typeface="Comic Sans MS" pitchFamily="66" charset="0"/>
              </a:rPr>
              <a:t>. 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Have a look at some examples:</a:t>
            </a:r>
            <a:r>
              <a:rPr lang="en-IE" b="1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latin typeface="Comic Sans MS" pitchFamily="66" charset="0"/>
              </a:rPr>
              <a:t>Infinitive:		Stem: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Ceannaigh</a:t>
            </a:r>
            <a:r>
              <a:rPr lang="en-IE" dirty="0" smtClean="0">
                <a:latin typeface="Comic Sans MS" pitchFamily="66" charset="0"/>
              </a:rPr>
              <a:t>      &gt;		</a:t>
            </a:r>
            <a:r>
              <a:rPr lang="en-IE" dirty="0" err="1" smtClean="0">
                <a:latin typeface="Comic Sans MS" pitchFamily="66" charset="0"/>
              </a:rPr>
              <a:t>Ce</a:t>
            </a:r>
            <a:r>
              <a:rPr lang="en-IE" b="1" dirty="0" err="1" smtClean="0">
                <a:latin typeface="Comic Sans MS" pitchFamily="66" charset="0"/>
              </a:rPr>
              <a:t>a</a:t>
            </a:r>
            <a:r>
              <a:rPr lang="en-IE" dirty="0" err="1" smtClean="0">
                <a:latin typeface="Comic Sans MS" pitchFamily="66" charset="0"/>
              </a:rPr>
              <a:t>nn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b="1" dirty="0" smtClean="0">
                <a:latin typeface="Comic Sans MS" pitchFamily="66" charset="0"/>
              </a:rPr>
              <a:t>B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Críochnaigh</a:t>
            </a:r>
            <a:r>
              <a:rPr lang="en-IE" dirty="0" smtClean="0">
                <a:latin typeface="Comic Sans MS" pitchFamily="66" charset="0"/>
              </a:rPr>
              <a:t>   &gt;		</a:t>
            </a:r>
            <a:r>
              <a:rPr lang="en-IE" dirty="0" err="1" smtClean="0">
                <a:latin typeface="Comic Sans MS" pitchFamily="66" charset="0"/>
              </a:rPr>
              <a:t>Críochn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b="1" dirty="0" smtClean="0">
                <a:latin typeface="Comic Sans MS" pitchFamily="66" charset="0"/>
              </a:rPr>
              <a:t>B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Bailigh</a:t>
            </a:r>
            <a:r>
              <a:rPr lang="en-IE" dirty="0" smtClean="0">
                <a:latin typeface="Comic Sans MS" pitchFamily="66" charset="0"/>
              </a:rPr>
              <a:t>	     &gt;		Ba</a:t>
            </a:r>
            <a:r>
              <a:rPr lang="en-IE" b="1" dirty="0" smtClean="0">
                <a:latin typeface="Comic Sans MS" pitchFamily="66" charset="0"/>
              </a:rPr>
              <a:t>i</a:t>
            </a:r>
            <a:r>
              <a:rPr lang="en-IE" dirty="0" smtClean="0">
                <a:latin typeface="Comic Sans MS" pitchFamily="66" charset="0"/>
              </a:rPr>
              <a:t>l  </a:t>
            </a:r>
            <a:r>
              <a:rPr lang="en-IE" b="1" dirty="0" smtClean="0">
                <a:latin typeface="Comic Sans MS" pitchFamily="66" charset="0"/>
              </a:rPr>
              <a:t>S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Cuidigh</a:t>
            </a:r>
            <a:r>
              <a:rPr lang="en-IE" dirty="0" smtClean="0">
                <a:latin typeface="Comic Sans MS" pitchFamily="66" charset="0"/>
              </a:rPr>
              <a:t>         &gt;		</a:t>
            </a:r>
            <a:r>
              <a:rPr lang="en-IE" dirty="0" err="1" smtClean="0">
                <a:latin typeface="Comic Sans MS" pitchFamily="66" charset="0"/>
              </a:rPr>
              <a:t>Cu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dirty="0" err="1" smtClean="0">
                <a:latin typeface="Comic Sans MS" pitchFamily="66" charset="0"/>
              </a:rPr>
              <a:t>d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b="1" dirty="0" smtClean="0">
                <a:latin typeface="Comic Sans MS" pitchFamily="66" charset="0"/>
              </a:rPr>
              <a:t>S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Just like we saw with the </a:t>
            </a:r>
            <a:r>
              <a:rPr lang="en-IE" b="1" dirty="0" smtClean="0">
                <a:latin typeface="Comic Sans MS" pitchFamily="66" charset="0"/>
              </a:rPr>
              <a:t>1-syllable </a:t>
            </a:r>
            <a:r>
              <a:rPr lang="en-IE" dirty="0" smtClean="0">
                <a:latin typeface="Comic Sans MS" pitchFamily="66" charset="0"/>
              </a:rPr>
              <a:t>verbs, </a:t>
            </a: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	a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verb needs a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ending and </a:t>
            </a: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	a </a:t>
            </a:r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verb needs a </a:t>
            </a:r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ending.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latin typeface="Comic Sans MS" pitchFamily="66" charset="0"/>
              </a:rPr>
              <a:t>Endings for 2-syllable verbs: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Broad – 					Slender –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aím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ím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r>
              <a:rPr lang="en-IE" dirty="0" smtClean="0">
                <a:latin typeface="Comic Sans MS" pitchFamily="66" charset="0"/>
              </a:rPr>
              <a:t>				-</a:t>
            </a:r>
            <a:r>
              <a:rPr lang="en-IE" dirty="0" err="1" smtClean="0">
                <a:latin typeface="Comic Sans MS" pitchFamily="66" charset="0"/>
              </a:rPr>
              <a:t>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aímid</a:t>
            </a:r>
            <a:r>
              <a:rPr lang="en-IE" dirty="0" smtClean="0">
                <a:latin typeface="Comic Sans MS" pitchFamily="66" charset="0"/>
              </a:rPr>
              <a:t>					-</a:t>
            </a:r>
            <a:r>
              <a:rPr lang="en-IE" dirty="0" err="1" smtClean="0">
                <a:latin typeface="Comic Sans MS" pitchFamily="66" charset="0"/>
              </a:rPr>
              <a:t>ímid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r>
              <a:rPr lang="en-IE" dirty="0" smtClean="0">
                <a:latin typeface="Comic Sans MS" pitchFamily="66" charset="0"/>
              </a:rPr>
              <a:t>				-</a:t>
            </a:r>
            <a:r>
              <a:rPr lang="en-IE" dirty="0" err="1" smtClean="0">
                <a:latin typeface="Comic Sans MS" pitchFamily="66" charset="0"/>
              </a:rPr>
              <a:t>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-</a:t>
            </a:r>
            <a:r>
              <a:rPr lang="en-IE" dirty="0" err="1" smtClean="0">
                <a:latin typeface="Comic Sans MS" pitchFamily="66" charset="0"/>
              </a:rPr>
              <a:t>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r>
              <a:rPr lang="en-IE" dirty="0" smtClean="0">
                <a:latin typeface="Comic Sans MS" pitchFamily="66" charset="0"/>
              </a:rPr>
              <a:t>				-</a:t>
            </a:r>
            <a:r>
              <a:rPr lang="en-IE" dirty="0" err="1" smtClean="0">
                <a:latin typeface="Comic Sans MS" pitchFamily="66" charset="0"/>
              </a:rPr>
              <a:t>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Tosaigh</a:t>
            </a:r>
            <a:r>
              <a:rPr lang="en-IE" b="1" dirty="0" smtClean="0">
                <a:latin typeface="Comic Sans MS" pitchFamily="66" charset="0"/>
              </a:rPr>
              <a:t> (B) </a:t>
            </a:r>
            <a:r>
              <a:rPr lang="en-IE" dirty="0" smtClean="0">
                <a:latin typeface="Comic Sans MS" pitchFamily="66" charset="0"/>
              </a:rPr>
              <a:t>- To start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Tosaím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Tosaíonn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Tosaíonn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Tosaímid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Tosaíonn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Tosaíonn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Oibrigh</a:t>
            </a:r>
            <a:r>
              <a:rPr lang="en-IE" b="1" dirty="0" smtClean="0">
                <a:latin typeface="Comic Sans MS" pitchFamily="66" charset="0"/>
              </a:rPr>
              <a:t> (S) </a:t>
            </a:r>
            <a:r>
              <a:rPr lang="en-IE" dirty="0" smtClean="0">
                <a:latin typeface="Comic Sans MS" pitchFamily="66" charset="0"/>
              </a:rPr>
              <a:t>– To work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Oibrím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Oibríonn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Oibríonn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Oibrímid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Oibríonn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Oibríonn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neassa.nichnaimhsi\AppData\Local\Microsoft\Windows\Temporary Internet Files\Content.IE5\XBW1IOWJ\MP9004427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895600"/>
            <a:ext cx="1219200" cy="1600200"/>
          </a:xfrm>
          <a:prstGeom prst="rect">
            <a:avLst/>
          </a:prstGeom>
          <a:noFill/>
        </p:spPr>
      </p:pic>
      <p:pic>
        <p:nvPicPr>
          <p:cNvPr id="1028" name="Picture 4" descr="C:\Users\neassa.nichnaimhsi\AppData\Local\Microsoft\Windows\Temporary Internet Files\Content.IE5\WIOLBD3Z\MP90043952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2952" y="2819400"/>
            <a:ext cx="1952448" cy="129605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The </a:t>
            </a:r>
            <a:r>
              <a:rPr lang="en-IE" b="1" dirty="0" smtClean="0">
                <a:latin typeface="Comic Sans MS" pitchFamily="66" charset="0"/>
              </a:rPr>
              <a:t>present</a:t>
            </a:r>
            <a:r>
              <a:rPr lang="en-IE" dirty="0" smtClean="0">
                <a:latin typeface="Comic Sans MS" pitchFamily="66" charset="0"/>
              </a:rPr>
              <a:t> tense talks about things happening </a:t>
            </a:r>
            <a:r>
              <a:rPr lang="en-IE" b="1" dirty="0" smtClean="0">
                <a:latin typeface="Comic Sans MS" pitchFamily="66" charset="0"/>
              </a:rPr>
              <a:t>regularly</a:t>
            </a:r>
            <a:r>
              <a:rPr lang="en-IE" dirty="0" smtClean="0">
                <a:latin typeface="Comic Sans MS" pitchFamily="66" charset="0"/>
              </a:rPr>
              <a:t>: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ie</a:t>
            </a:r>
            <a:r>
              <a:rPr lang="en-IE" dirty="0" smtClean="0">
                <a:latin typeface="Comic Sans MS" pitchFamily="66" charset="0"/>
              </a:rPr>
              <a:t>.   </a:t>
            </a:r>
            <a:r>
              <a:rPr lang="en-IE" b="1" dirty="0" smtClean="0">
                <a:latin typeface="Comic Sans MS" pitchFamily="66" charset="0"/>
              </a:rPr>
              <a:t>every</a:t>
            </a:r>
            <a:r>
              <a:rPr lang="en-IE" dirty="0" smtClean="0">
                <a:latin typeface="Comic Sans MS" pitchFamily="66" charset="0"/>
              </a:rPr>
              <a:t>day, </a:t>
            </a:r>
            <a:r>
              <a:rPr lang="en-IE" b="1" dirty="0" smtClean="0">
                <a:latin typeface="Comic Sans MS" pitchFamily="66" charset="0"/>
              </a:rPr>
              <a:t>every </a:t>
            </a:r>
            <a:r>
              <a:rPr lang="en-IE" dirty="0" smtClean="0">
                <a:latin typeface="Comic Sans MS" pitchFamily="66" charset="0"/>
              </a:rPr>
              <a:t>week, </a:t>
            </a:r>
            <a:r>
              <a:rPr lang="en-IE" b="1" dirty="0" smtClean="0">
                <a:latin typeface="Comic Sans MS" pitchFamily="66" charset="0"/>
              </a:rPr>
              <a:t>every </a:t>
            </a:r>
            <a:r>
              <a:rPr lang="en-IE" dirty="0" smtClean="0">
                <a:latin typeface="Comic Sans MS" pitchFamily="66" charset="0"/>
              </a:rPr>
              <a:t>month, </a:t>
            </a:r>
            <a:r>
              <a:rPr lang="en-IE" b="1" dirty="0" smtClean="0">
                <a:latin typeface="Comic Sans MS" pitchFamily="66" charset="0"/>
              </a:rPr>
              <a:t>every </a:t>
            </a:r>
            <a:r>
              <a:rPr lang="en-IE" dirty="0" smtClean="0">
                <a:latin typeface="Comic Sans MS" pitchFamily="66" charset="0"/>
              </a:rPr>
              <a:t>year etc.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Broad + Slender: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The </a:t>
            </a:r>
            <a:r>
              <a:rPr lang="en-IE" b="1" dirty="0" smtClean="0">
                <a:latin typeface="Comic Sans MS" pitchFamily="66" charset="0"/>
              </a:rPr>
              <a:t>vowels </a:t>
            </a:r>
            <a:r>
              <a:rPr lang="en-IE" dirty="0" smtClean="0">
                <a:latin typeface="Comic Sans MS" pitchFamily="66" charset="0"/>
              </a:rPr>
              <a:t>are divided into 2 groups –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b="1" dirty="0" smtClean="0">
                <a:latin typeface="Comic Sans MS" pitchFamily="66" charset="0"/>
              </a:rPr>
              <a:t>	Broad </a:t>
            </a:r>
            <a:r>
              <a:rPr lang="en-IE" dirty="0" smtClean="0">
                <a:latin typeface="Comic Sans MS" pitchFamily="66" charset="0"/>
              </a:rPr>
              <a:t>= a, o, u.			</a:t>
            </a:r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= </a:t>
            </a:r>
            <a:r>
              <a:rPr lang="en-IE" dirty="0" err="1" smtClean="0">
                <a:latin typeface="Comic Sans MS" pitchFamily="66" charset="0"/>
              </a:rPr>
              <a:t>i</a:t>
            </a:r>
            <a:r>
              <a:rPr lang="en-IE" dirty="0" smtClean="0">
                <a:latin typeface="Comic Sans MS" pitchFamily="66" charset="0"/>
              </a:rPr>
              <a:t>, e.</a:t>
            </a:r>
            <a:endParaRPr lang="en-US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All verbs are either broad</a:t>
            </a:r>
            <a:r>
              <a:rPr lang="en-IE" b="1" dirty="0" smtClean="0">
                <a:latin typeface="Comic Sans MS" pitchFamily="66" charset="0"/>
              </a:rPr>
              <a:t> </a:t>
            </a:r>
            <a:r>
              <a:rPr lang="en-IE" dirty="0" smtClean="0">
                <a:latin typeface="Comic Sans MS" pitchFamily="66" charset="0"/>
              </a:rPr>
              <a:t>or</a:t>
            </a:r>
            <a:r>
              <a:rPr lang="en-IE" b="1" dirty="0" smtClean="0">
                <a:latin typeface="Comic Sans MS" pitchFamily="66" charset="0"/>
              </a:rPr>
              <a:t> </a:t>
            </a:r>
            <a:r>
              <a:rPr lang="en-IE" dirty="0" smtClean="0">
                <a:latin typeface="Comic Sans MS" pitchFamily="66" charset="0"/>
              </a:rPr>
              <a:t>slender, depending on the </a:t>
            </a:r>
            <a:r>
              <a:rPr lang="en-IE" b="1" dirty="0" smtClean="0">
                <a:latin typeface="Comic Sans MS" pitchFamily="66" charset="0"/>
              </a:rPr>
              <a:t>last</a:t>
            </a:r>
            <a:r>
              <a:rPr lang="en-IE" dirty="0" smtClean="0">
                <a:latin typeface="Comic Sans MS" pitchFamily="66" charset="0"/>
              </a:rPr>
              <a:t> vowel in the stem.  </a:t>
            </a:r>
          </a:p>
          <a:p>
            <a:r>
              <a:rPr lang="en-IE" dirty="0" err="1" smtClean="0">
                <a:latin typeface="Comic Sans MS" pitchFamily="66" charset="0"/>
              </a:rPr>
              <a:t>eg</a:t>
            </a:r>
            <a:r>
              <a:rPr lang="en-IE" dirty="0" smtClean="0">
                <a:latin typeface="Comic Sans MS" pitchFamily="66" charset="0"/>
              </a:rPr>
              <a:t>.  </a:t>
            </a:r>
            <a:r>
              <a:rPr lang="en-IE" dirty="0" err="1" smtClean="0">
                <a:latin typeface="Comic Sans MS" pitchFamily="66" charset="0"/>
              </a:rPr>
              <a:t>T</a:t>
            </a:r>
            <a:r>
              <a:rPr lang="en-IE" b="1" dirty="0" err="1" smtClean="0">
                <a:latin typeface="Comic Sans MS" pitchFamily="66" charset="0"/>
              </a:rPr>
              <a:t>ó</a:t>
            </a:r>
            <a:r>
              <a:rPr lang="en-IE" dirty="0" err="1" smtClean="0">
                <a:latin typeface="Comic Sans MS" pitchFamily="66" charset="0"/>
              </a:rPr>
              <a:t>g</a:t>
            </a:r>
            <a:r>
              <a:rPr lang="en-IE" dirty="0" smtClean="0">
                <a:latin typeface="Comic Sans MS" pitchFamily="66" charset="0"/>
              </a:rPr>
              <a:t> (to take) = Broad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	</a:t>
            </a:r>
            <a:r>
              <a:rPr lang="en-IE" dirty="0" err="1" smtClean="0">
                <a:latin typeface="Comic Sans MS" pitchFamily="66" charset="0"/>
              </a:rPr>
              <a:t>Gl</a:t>
            </a:r>
            <a:r>
              <a:rPr lang="en-IE" b="1" dirty="0" err="1" smtClean="0">
                <a:latin typeface="Comic Sans MS" pitchFamily="66" charset="0"/>
              </a:rPr>
              <a:t>a</a:t>
            </a:r>
            <a:r>
              <a:rPr lang="en-IE" dirty="0" err="1" smtClean="0">
                <a:latin typeface="Comic Sans MS" pitchFamily="66" charset="0"/>
              </a:rPr>
              <a:t>n</a:t>
            </a:r>
            <a:r>
              <a:rPr lang="en-IE" dirty="0" smtClean="0">
                <a:latin typeface="Comic Sans MS" pitchFamily="66" charset="0"/>
              </a:rPr>
              <a:t> (to clean) = Broad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	</a:t>
            </a:r>
            <a:r>
              <a:rPr lang="en-IE" dirty="0" err="1" smtClean="0">
                <a:latin typeface="Comic Sans MS" pitchFamily="66" charset="0"/>
              </a:rPr>
              <a:t>Br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dirty="0" err="1" smtClean="0">
                <a:latin typeface="Comic Sans MS" pitchFamily="66" charset="0"/>
              </a:rPr>
              <a:t>s</a:t>
            </a:r>
            <a:r>
              <a:rPr lang="en-IE" dirty="0" smtClean="0">
                <a:latin typeface="Comic Sans MS" pitchFamily="66" charset="0"/>
              </a:rPr>
              <a:t> (to break) = Slender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	</a:t>
            </a:r>
            <a:r>
              <a:rPr lang="en-IE" dirty="0" err="1" smtClean="0">
                <a:latin typeface="Comic Sans MS" pitchFamily="66" charset="0"/>
              </a:rPr>
              <a:t>Ca</a:t>
            </a:r>
            <a:r>
              <a:rPr lang="en-IE" b="1" dirty="0" err="1" smtClean="0">
                <a:latin typeface="Comic Sans MS" pitchFamily="66" charset="0"/>
              </a:rPr>
              <a:t>i</a:t>
            </a:r>
            <a:r>
              <a:rPr lang="en-IE" dirty="0" err="1" smtClean="0">
                <a:latin typeface="Comic Sans MS" pitchFamily="66" charset="0"/>
              </a:rPr>
              <a:t>ll</a:t>
            </a:r>
            <a:r>
              <a:rPr lang="en-IE" dirty="0" smtClean="0">
                <a:latin typeface="Comic Sans MS" pitchFamily="66" charset="0"/>
              </a:rPr>
              <a:t> (to lose) = Slender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Broad</a:t>
            </a:r>
            <a:r>
              <a:rPr lang="en-IE" dirty="0" smtClean="0">
                <a:latin typeface="Comic Sans MS" pitchFamily="66" charset="0"/>
              </a:rPr>
              <a:t> verbs need </a:t>
            </a:r>
            <a:r>
              <a:rPr lang="en-IE" b="1" dirty="0" smtClean="0">
                <a:latin typeface="Comic Sans MS" pitchFamily="66" charset="0"/>
              </a:rPr>
              <a:t>broad </a:t>
            </a:r>
            <a:r>
              <a:rPr lang="en-IE" dirty="0" smtClean="0">
                <a:latin typeface="Comic Sans MS" pitchFamily="66" charset="0"/>
              </a:rPr>
              <a:t>endings.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verbs need </a:t>
            </a:r>
            <a:r>
              <a:rPr lang="en-IE" b="1" dirty="0" smtClean="0">
                <a:latin typeface="Comic Sans MS" pitchFamily="66" charset="0"/>
              </a:rPr>
              <a:t>slender </a:t>
            </a:r>
            <a:r>
              <a:rPr lang="en-IE" dirty="0" smtClean="0">
                <a:latin typeface="Comic Sans MS" pitchFamily="66" charset="0"/>
              </a:rPr>
              <a:t>endings.</a:t>
            </a:r>
            <a:endParaRPr lang="en-US" dirty="0" smtClean="0">
              <a:latin typeface="Comic Sans MS" pitchFamily="66" charset="0"/>
            </a:endParaRPr>
          </a:p>
          <a:p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53400" cy="4434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b="1" dirty="0" smtClean="0">
              <a:latin typeface="Comic Sans MS" pitchFamily="66" charset="0"/>
            </a:endParaRPr>
          </a:p>
          <a:p>
            <a:r>
              <a:rPr lang="en-IE" sz="2800" b="1" dirty="0" smtClean="0">
                <a:latin typeface="Comic Sans MS" pitchFamily="66" charset="0"/>
              </a:rPr>
              <a:t>Present Tense Rule:  </a:t>
            </a:r>
          </a:p>
          <a:p>
            <a:pPr>
              <a:buNone/>
            </a:pPr>
            <a:r>
              <a:rPr lang="en-IE" sz="2800" b="1" dirty="0" smtClean="0">
                <a:latin typeface="Comic Sans MS" pitchFamily="66" charset="0"/>
              </a:rPr>
              <a:t>	</a:t>
            </a:r>
            <a:r>
              <a:rPr lang="en-IE" sz="2800" dirty="0" smtClean="0">
                <a:latin typeface="Comic Sans MS" pitchFamily="66" charset="0"/>
              </a:rPr>
              <a:t>Stem of verb + correct ending.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r>
              <a:rPr lang="en-IE" sz="2800" b="1" dirty="0" smtClean="0">
                <a:latin typeface="Comic Sans MS" pitchFamily="66" charset="0"/>
              </a:rPr>
              <a:t>Remember:  </a:t>
            </a:r>
            <a:r>
              <a:rPr lang="en-IE" sz="2800" dirty="0" smtClean="0">
                <a:latin typeface="Comic Sans MS" pitchFamily="66" charset="0"/>
              </a:rPr>
              <a:t>The </a:t>
            </a:r>
            <a:r>
              <a:rPr lang="en-IE" sz="2800" b="1" dirty="0" smtClean="0">
                <a:latin typeface="Comic Sans MS" pitchFamily="66" charset="0"/>
              </a:rPr>
              <a:t>stem</a:t>
            </a:r>
            <a:r>
              <a:rPr lang="en-IE" sz="2800" dirty="0" smtClean="0">
                <a:latin typeface="Comic Sans MS" pitchFamily="66" charset="0"/>
              </a:rPr>
              <a:t> of the verb is just the verb in its simplest form.  </a:t>
            </a:r>
            <a:r>
              <a:rPr lang="en-IE" sz="2800" dirty="0" err="1" smtClean="0">
                <a:latin typeface="Comic Sans MS" pitchFamily="66" charset="0"/>
              </a:rPr>
              <a:t>ie</a:t>
            </a:r>
            <a:r>
              <a:rPr lang="en-IE" sz="2800" dirty="0" smtClean="0">
                <a:latin typeface="Comic Sans MS" pitchFamily="66" charset="0"/>
              </a:rPr>
              <a:t>.  “</a:t>
            </a:r>
            <a:r>
              <a:rPr lang="en-IE" sz="2800" b="1" dirty="0" smtClean="0">
                <a:latin typeface="Comic Sans MS" pitchFamily="66" charset="0"/>
              </a:rPr>
              <a:t>to</a:t>
            </a:r>
            <a:r>
              <a:rPr lang="en-IE" sz="2800" dirty="0" smtClean="0">
                <a:latin typeface="Comic Sans MS" pitchFamily="66" charset="0"/>
              </a:rPr>
              <a:t>” do something.  </a:t>
            </a:r>
            <a:r>
              <a:rPr lang="en-IE" sz="2800" dirty="0" err="1" smtClean="0">
                <a:latin typeface="Comic Sans MS" pitchFamily="66" charset="0"/>
              </a:rPr>
              <a:t>eg</a:t>
            </a:r>
            <a:r>
              <a:rPr lang="en-IE" sz="2800" dirty="0" smtClean="0">
                <a:latin typeface="Comic Sans MS" pitchFamily="66" charset="0"/>
              </a:rPr>
              <a:t>.  </a:t>
            </a:r>
            <a:r>
              <a:rPr lang="en-IE" sz="2800" dirty="0" err="1" smtClean="0">
                <a:latin typeface="Comic Sans MS" pitchFamily="66" charset="0"/>
              </a:rPr>
              <a:t>Cuir</a:t>
            </a:r>
            <a:r>
              <a:rPr lang="en-IE" sz="2800" dirty="0" smtClean="0">
                <a:latin typeface="Comic Sans MS" pitchFamily="66" charset="0"/>
              </a:rPr>
              <a:t> = </a:t>
            </a:r>
            <a:r>
              <a:rPr lang="en-IE" sz="2800" b="1" dirty="0" smtClean="0">
                <a:latin typeface="Comic Sans MS" pitchFamily="66" charset="0"/>
              </a:rPr>
              <a:t>to</a:t>
            </a:r>
            <a:r>
              <a:rPr lang="en-IE" sz="2800" dirty="0" smtClean="0">
                <a:latin typeface="Comic Sans MS" pitchFamily="66" charset="0"/>
              </a:rPr>
              <a:t> put.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 smtClean="0">
              <a:latin typeface="Comic Sans MS" pitchFamily="66" charset="0"/>
            </a:endParaRPr>
          </a:p>
          <a:p>
            <a:r>
              <a:rPr lang="en-IE" sz="2800" b="1" dirty="0" smtClean="0">
                <a:latin typeface="Comic Sans MS" pitchFamily="66" charset="0"/>
              </a:rPr>
              <a:t>Endings:  </a:t>
            </a:r>
          </a:p>
          <a:p>
            <a:pPr>
              <a:buNone/>
            </a:pPr>
            <a:r>
              <a:rPr lang="en-IE" sz="2800" b="1" dirty="0" smtClean="0">
                <a:latin typeface="Comic Sans MS" pitchFamily="66" charset="0"/>
              </a:rPr>
              <a:t>	</a:t>
            </a:r>
            <a:r>
              <a:rPr lang="en-IE" sz="2800" dirty="0" smtClean="0">
                <a:latin typeface="Comic Sans MS" pitchFamily="66" charset="0"/>
              </a:rPr>
              <a:t>All endings are either </a:t>
            </a:r>
            <a:r>
              <a:rPr lang="en-IE" sz="2800" b="1" dirty="0" smtClean="0">
                <a:latin typeface="Comic Sans MS" pitchFamily="66" charset="0"/>
              </a:rPr>
              <a:t>broad </a:t>
            </a:r>
            <a:r>
              <a:rPr lang="en-IE" sz="2800" dirty="0" smtClean="0">
                <a:latin typeface="Comic Sans MS" pitchFamily="66" charset="0"/>
              </a:rPr>
              <a:t>or </a:t>
            </a:r>
            <a:r>
              <a:rPr lang="en-IE" sz="2800" b="1" dirty="0" smtClean="0">
                <a:latin typeface="Comic Sans MS" pitchFamily="66" charset="0"/>
              </a:rPr>
              <a:t>slender</a:t>
            </a:r>
            <a:r>
              <a:rPr lang="en-IE" sz="2800" dirty="0" smtClean="0">
                <a:latin typeface="Comic Sans MS" pitchFamily="66" charset="0"/>
              </a:rPr>
              <a:t>.</a:t>
            </a:r>
            <a:endParaRPr lang="en-US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543800" cy="4389120"/>
          </a:xfrm>
        </p:spPr>
        <p:txBody>
          <a:bodyPr>
            <a:normAutofit/>
          </a:bodyPr>
          <a:lstStyle/>
          <a:p>
            <a:endParaRPr lang="en-IE" b="1" dirty="0" smtClean="0"/>
          </a:p>
          <a:p>
            <a:r>
              <a:rPr lang="en-IE" sz="2800" b="1" dirty="0" smtClean="0">
                <a:latin typeface="Comic Sans MS" pitchFamily="66" charset="0"/>
              </a:rPr>
              <a:t>Broad –					Slender –</a:t>
            </a:r>
            <a:r>
              <a:rPr lang="en-IE" sz="2400" b="1" dirty="0" smtClean="0">
                <a:latin typeface="Comic Sans MS" pitchFamily="66" charset="0"/>
              </a:rPr>
              <a:t>	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IE" sz="2400" dirty="0" smtClean="0">
                <a:latin typeface="Comic Sans MS" pitchFamily="66" charset="0"/>
              </a:rPr>
              <a:t>-aim						-</a:t>
            </a:r>
            <a:r>
              <a:rPr lang="en-IE" sz="2400" dirty="0" err="1" smtClean="0">
                <a:latin typeface="Comic Sans MS" pitchFamily="66" charset="0"/>
              </a:rPr>
              <a:t>im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IE" sz="2400" dirty="0" smtClean="0">
                <a:latin typeface="Comic Sans MS" pitchFamily="66" charset="0"/>
              </a:rPr>
              <a:t>-</a:t>
            </a:r>
            <a:r>
              <a:rPr lang="en-IE" sz="2400" dirty="0" err="1" smtClean="0">
                <a:latin typeface="Comic Sans MS" pitchFamily="66" charset="0"/>
              </a:rPr>
              <a:t>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tú</a:t>
            </a:r>
            <a:r>
              <a:rPr lang="en-IE" sz="2400" dirty="0" smtClean="0">
                <a:latin typeface="Comic Sans MS" pitchFamily="66" charset="0"/>
              </a:rPr>
              <a:t>					-</a:t>
            </a:r>
            <a:r>
              <a:rPr lang="en-IE" sz="2400" dirty="0" err="1" smtClean="0">
                <a:latin typeface="Comic Sans MS" pitchFamily="66" charset="0"/>
              </a:rPr>
              <a:t>eann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tú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IE" sz="2400" dirty="0" smtClean="0">
                <a:latin typeface="Comic Sans MS" pitchFamily="66" charset="0"/>
              </a:rPr>
              <a:t>-</a:t>
            </a:r>
            <a:r>
              <a:rPr lang="en-IE" sz="2400" dirty="0" err="1" smtClean="0">
                <a:latin typeface="Comic Sans MS" pitchFamily="66" charset="0"/>
              </a:rPr>
              <a:t>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sé</a:t>
            </a:r>
            <a:r>
              <a:rPr lang="en-IE" sz="2400" dirty="0" smtClean="0">
                <a:latin typeface="Comic Sans MS" pitchFamily="66" charset="0"/>
              </a:rPr>
              <a:t>/</a:t>
            </a:r>
            <a:r>
              <a:rPr lang="en-IE" sz="2400" dirty="0" err="1" smtClean="0">
                <a:latin typeface="Comic Sans MS" pitchFamily="66" charset="0"/>
              </a:rPr>
              <a:t>sí</a:t>
            </a:r>
            <a:r>
              <a:rPr lang="en-IE" sz="2400" dirty="0" smtClean="0">
                <a:latin typeface="Comic Sans MS" pitchFamily="66" charset="0"/>
              </a:rPr>
              <a:t>					-</a:t>
            </a:r>
            <a:r>
              <a:rPr lang="en-IE" sz="2400" dirty="0" err="1" smtClean="0">
                <a:latin typeface="Comic Sans MS" pitchFamily="66" charset="0"/>
              </a:rPr>
              <a:t>eann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sé</a:t>
            </a:r>
            <a:r>
              <a:rPr lang="en-IE" sz="2400" dirty="0" smtClean="0">
                <a:latin typeface="Comic Sans MS" pitchFamily="66" charset="0"/>
              </a:rPr>
              <a:t>/</a:t>
            </a:r>
            <a:r>
              <a:rPr lang="en-IE" sz="2400" dirty="0" err="1" smtClean="0">
                <a:latin typeface="Comic Sans MS" pitchFamily="66" charset="0"/>
              </a:rPr>
              <a:t>sí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IE" sz="2400" dirty="0" smtClean="0">
                <a:latin typeface="Comic Sans MS" pitchFamily="66" charset="0"/>
              </a:rPr>
              <a:t>-</a:t>
            </a:r>
            <a:r>
              <a:rPr lang="en-IE" sz="2400" dirty="0" err="1" smtClean="0">
                <a:latin typeface="Comic Sans MS" pitchFamily="66" charset="0"/>
              </a:rPr>
              <a:t>aimid</a:t>
            </a:r>
            <a:r>
              <a:rPr lang="en-IE" sz="2400" dirty="0" smtClean="0">
                <a:latin typeface="Comic Sans MS" pitchFamily="66" charset="0"/>
              </a:rPr>
              <a:t>					-</a:t>
            </a:r>
            <a:r>
              <a:rPr lang="en-IE" sz="2400" dirty="0" err="1" smtClean="0">
                <a:latin typeface="Comic Sans MS" pitchFamily="66" charset="0"/>
              </a:rPr>
              <a:t>imid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IE" sz="2400" dirty="0" smtClean="0">
                <a:latin typeface="Comic Sans MS" pitchFamily="66" charset="0"/>
              </a:rPr>
              <a:t>-</a:t>
            </a:r>
            <a:r>
              <a:rPr lang="en-IE" sz="2400" dirty="0" err="1" smtClean="0">
                <a:latin typeface="Comic Sans MS" pitchFamily="66" charset="0"/>
              </a:rPr>
              <a:t>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sibh</a:t>
            </a:r>
            <a:r>
              <a:rPr lang="en-IE" sz="2400" dirty="0" smtClean="0">
                <a:latin typeface="Comic Sans MS" pitchFamily="66" charset="0"/>
              </a:rPr>
              <a:t>					-</a:t>
            </a:r>
            <a:r>
              <a:rPr lang="en-IE" sz="2400" dirty="0" err="1" smtClean="0">
                <a:latin typeface="Comic Sans MS" pitchFamily="66" charset="0"/>
              </a:rPr>
              <a:t>eann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sibh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IE" sz="2400" dirty="0" smtClean="0">
                <a:latin typeface="Comic Sans MS" pitchFamily="66" charset="0"/>
              </a:rPr>
              <a:t>-</a:t>
            </a:r>
            <a:r>
              <a:rPr lang="en-IE" sz="2400" dirty="0" err="1" smtClean="0">
                <a:latin typeface="Comic Sans MS" pitchFamily="66" charset="0"/>
              </a:rPr>
              <a:t>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siad</a:t>
            </a:r>
            <a:r>
              <a:rPr lang="en-IE" sz="2400" dirty="0" smtClean="0">
                <a:latin typeface="Comic Sans MS" pitchFamily="66" charset="0"/>
              </a:rPr>
              <a:t>    				-</a:t>
            </a:r>
            <a:r>
              <a:rPr lang="en-IE" sz="2400" dirty="0" err="1" smtClean="0">
                <a:latin typeface="Comic Sans MS" pitchFamily="66" charset="0"/>
              </a:rPr>
              <a:t>eann</a:t>
            </a:r>
            <a:r>
              <a:rPr lang="en-IE" sz="2400" dirty="0" smtClean="0">
                <a:latin typeface="Comic Sans MS" pitchFamily="66" charset="0"/>
              </a:rPr>
              <a:t> </a:t>
            </a:r>
            <a:r>
              <a:rPr lang="en-IE" sz="2400" dirty="0" err="1" smtClean="0">
                <a:latin typeface="Comic Sans MS" pitchFamily="66" charset="0"/>
              </a:rPr>
              <a:t>siad</a:t>
            </a:r>
            <a:endParaRPr lang="en-US" sz="2400" dirty="0" smtClean="0">
              <a:latin typeface="Comic Sans MS" pitchFamily="66" charset="0"/>
            </a:endParaRPr>
          </a:p>
          <a:p>
            <a:endParaRPr lang="en-IE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ex.  </a:t>
            </a:r>
            <a:r>
              <a:rPr lang="en-IE" dirty="0" smtClean="0">
                <a:latin typeface="Comic Sans MS" pitchFamily="66" charset="0"/>
              </a:rPr>
              <a:t>I take the bus to school everyday = 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       </a:t>
            </a:r>
            <a:r>
              <a:rPr lang="en-IE" u="sng" dirty="0" smtClean="0">
                <a:latin typeface="Comic Sans MS" pitchFamily="66" charset="0"/>
              </a:rPr>
              <a:t>T ó g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u="sng" dirty="0" smtClean="0">
                <a:latin typeface="Comic Sans MS" pitchFamily="66" charset="0"/>
              </a:rPr>
              <a:t>a </a:t>
            </a:r>
            <a:r>
              <a:rPr lang="en-IE" u="sng" dirty="0" err="1" smtClean="0">
                <a:latin typeface="Comic Sans MS" pitchFamily="66" charset="0"/>
              </a:rPr>
              <a:t>i</a:t>
            </a:r>
            <a:r>
              <a:rPr lang="en-IE" u="sng" dirty="0" smtClean="0">
                <a:latin typeface="Comic Sans MS" pitchFamily="66" charset="0"/>
              </a:rPr>
              <a:t> m</a:t>
            </a:r>
            <a:r>
              <a:rPr lang="en-IE" dirty="0" smtClean="0">
                <a:latin typeface="Comic Sans MS" pitchFamily="66" charset="0"/>
              </a:rPr>
              <a:t>  an bus </a:t>
            </a:r>
            <a:r>
              <a:rPr lang="en-IE" dirty="0" err="1" smtClean="0">
                <a:latin typeface="Comic Sans MS" pitchFamily="66" charset="0"/>
              </a:rPr>
              <a:t>ar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scoil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gach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lá</a:t>
            </a:r>
            <a:r>
              <a:rPr lang="en-IE" dirty="0" smtClean="0">
                <a:latin typeface="Comic Sans MS" pitchFamily="66" charset="0"/>
              </a:rPr>
              <a:t>. 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b="1" dirty="0" smtClean="0">
                <a:latin typeface="Comic Sans MS" pitchFamily="66" charset="0"/>
              </a:rPr>
              <a:t>	      B  +  B		</a:t>
            </a:r>
            <a:r>
              <a:rPr lang="en-IE" dirty="0" smtClean="0">
                <a:latin typeface="Comic Sans MS" pitchFamily="66" charset="0"/>
              </a:rPr>
              <a:t>Broad </a:t>
            </a:r>
            <a:r>
              <a:rPr lang="en-IE" b="1" dirty="0" smtClean="0">
                <a:latin typeface="Comic Sans MS" pitchFamily="66" charset="0"/>
              </a:rPr>
              <a:t>stem</a:t>
            </a:r>
            <a:r>
              <a:rPr lang="en-IE" dirty="0" smtClean="0">
                <a:latin typeface="Comic Sans MS" pitchFamily="66" charset="0"/>
              </a:rPr>
              <a:t>, broad </a:t>
            </a:r>
            <a:r>
              <a:rPr lang="en-IE" b="1" dirty="0" smtClean="0">
                <a:latin typeface="Comic Sans MS" pitchFamily="66" charset="0"/>
              </a:rPr>
              <a:t>ending</a:t>
            </a:r>
            <a:r>
              <a:rPr lang="en-IE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     </a:t>
            </a:r>
            <a:r>
              <a:rPr lang="en-IE" dirty="0" smtClean="0">
                <a:latin typeface="Comic Sans MS" pitchFamily="66" charset="0"/>
              </a:rPr>
              <a:t>I break the rules in school everyday = 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       </a:t>
            </a:r>
            <a:r>
              <a:rPr lang="en-IE" u="sng" dirty="0" smtClean="0">
                <a:latin typeface="Comic Sans MS" pitchFamily="66" charset="0"/>
              </a:rPr>
              <a:t>B r </a:t>
            </a:r>
            <a:r>
              <a:rPr lang="en-IE" u="sng" dirty="0" err="1" smtClean="0">
                <a:latin typeface="Comic Sans MS" pitchFamily="66" charset="0"/>
              </a:rPr>
              <a:t>i</a:t>
            </a:r>
            <a:r>
              <a:rPr lang="en-IE" u="sng" dirty="0" smtClean="0">
                <a:latin typeface="Comic Sans MS" pitchFamily="66" charset="0"/>
              </a:rPr>
              <a:t> s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u="sng" dirty="0" err="1" smtClean="0">
                <a:latin typeface="Comic Sans MS" pitchFamily="66" charset="0"/>
              </a:rPr>
              <a:t>i</a:t>
            </a:r>
            <a:r>
              <a:rPr lang="en-IE" u="sng" dirty="0" smtClean="0">
                <a:latin typeface="Comic Sans MS" pitchFamily="66" charset="0"/>
              </a:rPr>
              <a:t> m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dirty="0" err="1" smtClean="0">
                <a:latin typeface="Comic Sans MS" pitchFamily="66" charset="0"/>
              </a:rPr>
              <a:t>na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rialacha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ar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scoil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gach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lá</a:t>
            </a:r>
            <a:r>
              <a:rPr lang="en-IE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		  </a:t>
            </a:r>
            <a:r>
              <a:rPr lang="en-IE" b="1" dirty="0" smtClean="0">
                <a:latin typeface="Comic Sans MS" pitchFamily="66" charset="0"/>
              </a:rPr>
              <a:t>S  +</a:t>
            </a:r>
            <a:r>
              <a:rPr lang="en-IE" dirty="0" smtClean="0">
                <a:latin typeface="Comic Sans MS" pitchFamily="66" charset="0"/>
              </a:rPr>
              <a:t>  </a:t>
            </a:r>
            <a:r>
              <a:rPr lang="en-IE" b="1" dirty="0" smtClean="0">
                <a:latin typeface="Comic Sans MS" pitchFamily="66" charset="0"/>
              </a:rPr>
              <a:t>S	</a:t>
            </a:r>
            <a:r>
              <a:rPr lang="en-IE" dirty="0" smtClean="0">
                <a:latin typeface="Comic Sans MS" pitchFamily="66" charset="0"/>
              </a:rPr>
              <a:t>Slender </a:t>
            </a:r>
            <a:r>
              <a:rPr lang="en-IE" b="1" dirty="0" smtClean="0">
                <a:latin typeface="Comic Sans MS" pitchFamily="66" charset="0"/>
              </a:rPr>
              <a:t>stem</a:t>
            </a:r>
            <a:r>
              <a:rPr lang="en-IE" dirty="0" smtClean="0">
                <a:latin typeface="Comic Sans MS" pitchFamily="66" charset="0"/>
              </a:rPr>
              <a:t>, slender </a:t>
            </a:r>
            <a:r>
              <a:rPr lang="en-IE" b="1" dirty="0" smtClean="0">
                <a:latin typeface="Comic Sans MS" pitchFamily="66" charset="0"/>
              </a:rPr>
              <a:t>ending</a:t>
            </a:r>
            <a:r>
              <a:rPr lang="en-IE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endParaRPr lang="en-IE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Nóta</a:t>
            </a:r>
            <a:r>
              <a:rPr lang="en-IE" b="1" dirty="0" smtClean="0">
                <a:latin typeface="Comic Sans MS" pitchFamily="66" charset="0"/>
              </a:rPr>
              <a:t>:  </a:t>
            </a:r>
            <a:r>
              <a:rPr lang="en-IE" dirty="0" smtClean="0">
                <a:latin typeface="Comic Sans MS" pitchFamily="66" charset="0"/>
              </a:rPr>
              <a:t>There are 2 main types of verbs in Irish.  The above applies to </a:t>
            </a:r>
            <a:r>
              <a:rPr lang="en-IE" b="1" dirty="0" smtClean="0">
                <a:latin typeface="Comic Sans MS" pitchFamily="66" charset="0"/>
              </a:rPr>
              <a:t>1-syllable </a:t>
            </a:r>
            <a:r>
              <a:rPr lang="en-IE" dirty="0" smtClean="0">
                <a:latin typeface="Comic Sans MS" pitchFamily="66" charset="0"/>
              </a:rPr>
              <a:t>verbs.  </a:t>
            </a: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	</a:t>
            </a:r>
            <a:r>
              <a:rPr lang="en-IE" dirty="0" err="1" smtClean="0">
                <a:latin typeface="Comic Sans MS" pitchFamily="66" charset="0"/>
              </a:rPr>
              <a:t>eg</a:t>
            </a:r>
            <a:r>
              <a:rPr lang="en-IE" dirty="0" smtClean="0">
                <a:latin typeface="Comic Sans MS" pitchFamily="66" charset="0"/>
              </a:rPr>
              <a:t>.  Fan – To stay,  </a:t>
            </a:r>
            <a:r>
              <a:rPr lang="en-IE" dirty="0" err="1" smtClean="0">
                <a:latin typeface="Comic Sans MS" pitchFamily="66" charset="0"/>
              </a:rPr>
              <a:t>Bris</a:t>
            </a:r>
            <a:r>
              <a:rPr lang="en-IE" dirty="0" smtClean="0">
                <a:latin typeface="Comic Sans MS" pitchFamily="66" charset="0"/>
              </a:rPr>
              <a:t> – To break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There are also </a:t>
            </a:r>
            <a:r>
              <a:rPr lang="en-IE" b="1" dirty="0" smtClean="0">
                <a:latin typeface="Comic Sans MS" pitchFamily="66" charset="0"/>
              </a:rPr>
              <a:t>2-syllable </a:t>
            </a:r>
            <a:r>
              <a:rPr lang="en-IE" dirty="0" smtClean="0">
                <a:latin typeface="Comic Sans MS" pitchFamily="66" charset="0"/>
              </a:rPr>
              <a:t>verbs though, most of which end in 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b="1" dirty="0" smtClean="0">
                <a:latin typeface="Comic Sans MS" pitchFamily="66" charset="0"/>
              </a:rPr>
              <a:t>–</a:t>
            </a:r>
            <a:r>
              <a:rPr lang="en-IE" b="1" dirty="0" err="1" smtClean="0">
                <a:latin typeface="Comic Sans MS" pitchFamily="66" charset="0"/>
              </a:rPr>
              <a:t>igh</a:t>
            </a:r>
            <a:r>
              <a:rPr lang="en-IE" b="1" dirty="0" smtClean="0">
                <a:latin typeface="Comic Sans MS" pitchFamily="66" charset="0"/>
              </a:rPr>
              <a:t> </a:t>
            </a:r>
            <a:r>
              <a:rPr lang="en-IE" dirty="0" smtClean="0">
                <a:latin typeface="Comic Sans MS" pitchFamily="66" charset="0"/>
              </a:rPr>
              <a:t>or </a:t>
            </a:r>
            <a:r>
              <a:rPr lang="en-IE" b="1" dirty="0" smtClean="0">
                <a:latin typeface="Comic Sans MS" pitchFamily="66" charset="0"/>
              </a:rPr>
              <a:t>–</a:t>
            </a:r>
            <a:r>
              <a:rPr lang="en-IE" b="1" dirty="0" err="1" smtClean="0">
                <a:latin typeface="Comic Sans MS" pitchFamily="66" charset="0"/>
              </a:rPr>
              <a:t>aigh</a:t>
            </a:r>
            <a:r>
              <a:rPr lang="en-IE" b="1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en-IE" b="1" dirty="0" smtClean="0">
                <a:latin typeface="Comic Sans MS" pitchFamily="66" charset="0"/>
              </a:rPr>
              <a:t>	 </a:t>
            </a:r>
            <a:r>
              <a:rPr lang="en-IE" dirty="0" err="1" smtClean="0">
                <a:latin typeface="Comic Sans MS" pitchFamily="66" charset="0"/>
              </a:rPr>
              <a:t>eg</a:t>
            </a:r>
            <a:r>
              <a:rPr lang="en-IE" dirty="0" smtClean="0">
                <a:latin typeface="Comic Sans MS" pitchFamily="66" charset="0"/>
              </a:rPr>
              <a:t>.  </a:t>
            </a:r>
            <a:r>
              <a:rPr lang="en-IE" dirty="0" err="1" smtClean="0">
                <a:latin typeface="Comic Sans MS" pitchFamily="66" charset="0"/>
              </a:rPr>
              <a:t>Cuidigh</a:t>
            </a:r>
            <a:r>
              <a:rPr lang="en-IE" dirty="0" smtClean="0">
                <a:latin typeface="Comic Sans MS" pitchFamily="66" charset="0"/>
              </a:rPr>
              <a:t> – To help, </a:t>
            </a:r>
            <a:r>
              <a:rPr lang="en-IE" dirty="0" err="1" smtClean="0">
                <a:latin typeface="Comic Sans MS" pitchFamily="66" charset="0"/>
              </a:rPr>
              <a:t>Ceannaigh</a:t>
            </a:r>
            <a:r>
              <a:rPr lang="en-IE" dirty="0" smtClean="0">
                <a:latin typeface="Comic Sans MS" pitchFamily="66" charset="0"/>
              </a:rPr>
              <a:t> – To buy.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sz="4000" dirty="0" smtClean="0">
                <a:latin typeface="Comic Sans MS" pitchFamily="66" charset="0"/>
              </a:rPr>
              <a:t>Let’s practice our </a:t>
            </a:r>
            <a:r>
              <a:rPr lang="en-IE" sz="4000" b="1" dirty="0" smtClean="0">
                <a:latin typeface="Comic Sans MS" pitchFamily="66" charset="0"/>
              </a:rPr>
              <a:t>1-syllable </a:t>
            </a:r>
            <a:r>
              <a:rPr lang="en-IE" sz="4000" dirty="0" smtClean="0">
                <a:latin typeface="Comic Sans MS" pitchFamily="66" charset="0"/>
              </a:rPr>
              <a:t>verbs before we move on!  </a:t>
            </a:r>
            <a:r>
              <a:rPr lang="en-IE" sz="4000" b="1" dirty="0" smtClean="0">
                <a:latin typeface="Comic Sans MS" pitchFamily="66" charset="0"/>
              </a:rPr>
              <a:t> </a:t>
            </a:r>
            <a:r>
              <a:rPr lang="en-IE" sz="4000" dirty="0" smtClean="0">
                <a:latin typeface="Comic Sans MS" pitchFamily="66" charset="0"/>
              </a:rPr>
              <a:t>    </a:t>
            </a:r>
            <a:endParaRPr lang="en-US" sz="4000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Glan</a:t>
            </a:r>
            <a:r>
              <a:rPr lang="en-IE" b="1" dirty="0" smtClean="0">
                <a:latin typeface="Comic Sans MS" pitchFamily="66" charset="0"/>
              </a:rPr>
              <a:t> (B) </a:t>
            </a:r>
            <a:r>
              <a:rPr lang="en-IE" dirty="0" smtClean="0">
                <a:latin typeface="Comic Sans MS" pitchFamily="66" charset="0"/>
              </a:rPr>
              <a:t>- To clean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Glanaim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Glanann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Glanann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Glanaimid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Glanann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Glanann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IE" b="1" dirty="0" smtClean="0">
              <a:latin typeface="Comic Sans MS" pitchFamily="66" charset="0"/>
            </a:endParaRPr>
          </a:p>
          <a:p>
            <a:r>
              <a:rPr lang="en-IE" b="1" dirty="0" err="1" smtClean="0">
                <a:latin typeface="Comic Sans MS" pitchFamily="66" charset="0"/>
              </a:rPr>
              <a:t>Cuir</a:t>
            </a:r>
            <a:r>
              <a:rPr lang="en-IE" b="1" dirty="0" smtClean="0">
                <a:latin typeface="Comic Sans MS" pitchFamily="66" charset="0"/>
              </a:rPr>
              <a:t> (S) </a:t>
            </a:r>
            <a:r>
              <a:rPr lang="en-IE" dirty="0" smtClean="0">
                <a:latin typeface="Comic Sans MS" pitchFamily="66" charset="0"/>
              </a:rPr>
              <a:t>– To put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Cuirim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Cuireann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tú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Cuireann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sé</a:t>
            </a:r>
            <a:r>
              <a:rPr lang="en-IE" dirty="0" smtClean="0">
                <a:latin typeface="Comic Sans MS" pitchFamily="66" charset="0"/>
              </a:rPr>
              <a:t>/</a:t>
            </a:r>
            <a:r>
              <a:rPr lang="en-IE" dirty="0" err="1" smtClean="0">
                <a:latin typeface="Comic Sans MS" pitchFamily="66" charset="0"/>
              </a:rPr>
              <a:t>sí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Cuirimid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Cuireann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sibh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Cuireann</a:t>
            </a:r>
            <a:r>
              <a:rPr lang="en-IE" dirty="0" smtClean="0">
                <a:latin typeface="Comic Sans MS" pitchFamily="66" charset="0"/>
              </a:rPr>
              <a:t> </a:t>
            </a:r>
            <a:r>
              <a:rPr lang="en-IE" dirty="0" err="1" smtClean="0">
                <a:latin typeface="Comic Sans MS" pitchFamily="66" charset="0"/>
              </a:rPr>
              <a:t>siad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neassa.nichnaimhsi\AppData\Local\Microsoft\Windows\Temporary Internet Files\Content.IE5\XBW1IOWJ\MP90039979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895600"/>
            <a:ext cx="1600825" cy="1066800"/>
          </a:xfrm>
          <a:prstGeom prst="rect">
            <a:avLst/>
          </a:prstGeom>
          <a:noFill/>
        </p:spPr>
      </p:pic>
      <p:pic>
        <p:nvPicPr>
          <p:cNvPr id="1027" name="Picture 3" descr="C:\Users\neassa.nichnaimhsi\AppData\Local\Microsoft\Windows\Temporary Internet Files\Content.IE5\XBW1IOWJ\MP9004090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895600"/>
            <a:ext cx="16764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 err="1" smtClean="0">
                <a:latin typeface="Comic Sans MS" pitchFamily="66" charset="0"/>
              </a:rPr>
              <a:t>Aimsir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Láithreach</a:t>
            </a:r>
            <a:r>
              <a:rPr lang="en-US" dirty="0" smtClean="0">
                <a:latin typeface="Comic Sans MS" pitchFamily="66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IE" dirty="0" smtClean="0">
              <a:latin typeface="Comic Sans MS" pitchFamily="66" charset="0"/>
            </a:endParaRPr>
          </a:p>
          <a:p>
            <a:r>
              <a:rPr lang="en-IE" dirty="0" smtClean="0">
                <a:latin typeface="Comic Sans MS" pitchFamily="66" charset="0"/>
              </a:rPr>
              <a:t>Right, now let’s deal with the </a:t>
            </a:r>
            <a:r>
              <a:rPr lang="en-IE" b="1" dirty="0" smtClean="0">
                <a:latin typeface="Comic Sans MS" pitchFamily="66" charset="0"/>
              </a:rPr>
              <a:t>2-syllable </a:t>
            </a:r>
            <a:r>
              <a:rPr lang="en-IE" dirty="0" smtClean="0">
                <a:latin typeface="Comic Sans MS" pitchFamily="66" charset="0"/>
              </a:rPr>
              <a:t>verbs.  For these verbs, the present tense rule is basically the same, but the </a:t>
            </a:r>
            <a:r>
              <a:rPr lang="en-IE" b="1" dirty="0" smtClean="0">
                <a:latin typeface="Comic Sans MS" pitchFamily="66" charset="0"/>
              </a:rPr>
              <a:t>endings</a:t>
            </a:r>
            <a:r>
              <a:rPr lang="en-IE" dirty="0" smtClean="0">
                <a:latin typeface="Comic Sans MS" pitchFamily="66" charset="0"/>
              </a:rPr>
              <a:t> are different.  Examples of </a:t>
            </a:r>
            <a:r>
              <a:rPr lang="en-IE" b="1" dirty="0" smtClean="0">
                <a:latin typeface="Comic Sans MS" pitchFamily="66" charset="0"/>
              </a:rPr>
              <a:t>2-syllable </a:t>
            </a:r>
            <a:r>
              <a:rPr lang="en-IE" dirty="0" smtClean="0">
                <a:latin typeface="Comic Sans MS" pitchFamily="66" charset="0"/>
              </a:rPr>
              <a:t>verbs are: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E" dirty="0" smtClean="0">
                <a:latin typeface="Comic Sans MS" pitchFamily="66" charset="0"/>
              </a:rPr>
              <a:t>			        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Ceannaigh</a:t>
            </a:r>
            <a:r>
              <a:rPr lang="en-IE" dirty="0" smtClean="0">
                <a:latin typeface="Comic Sans MS" pitchFamily="66" charset="0"/>
              </a:rPr>
              <a:t> - To buy 		l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Críochnaigh</a:t>
            </a:r>
            <a:r>
              <a:rPr lang="en-IE" dirty="0" smtClean="0">
                <a:latin typeface="Comic Sans MS" pitchFamily="66" charset="0"/>
              </a:rPr>
              <a:t> – To finish</a:t>
            </a:r>
            <a:r>
              <a:rPr lang="en-IE" b="1" dirty="0" smtClean="0">
                <a:latin typeface="Comic Sans MS" pitchFamily="66" charset="0"/>
              </a:rPr>
              <a:t>	</a:t>
            </a:r>
            <a:r>
              <a:rPr lang="en-IE" dirty="0" smtClean="0">
                <a:latin typeface="Comic Sans MS" pitchFamily="66" charset="0"/>
              </a:rPr>
              <a:t>l</a:t>
            </a:r>
            <a:r>
              <a:rPr lang="en-IE" b="1" dirty="0" smtClean="0">
                <a:latin typeface="Comic Sans MS" pitchFamily="66" charset="0"/>
              </a:rPr>
              <a:t>	infinitives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Bailigh</a:t>
            </a:r>
            <a:r>
              <a:rPr lang="en-IE" dirty="0" smtClean="0">
                <a:latin typeface="Comic Sans MS" pitchFamily="66" charset="0"/>
              </a:rPr>
              <a:t> – To gather</a:t>
            </a:r>
            <a:r>
              <a:rPr lang="en-IE" b="1" dirty="0" smtClean="0">
                <a:latin typeface="Comic Sans MS" pitchFamily="66" charset="0"/>
              </a:rPr>
              <a:t>		</a:t>
            </a:r>
            <a:r>
              <a:rPr lang="en-IE" dirty="0" smtClean="0">
                <a:latin typeface="Comic Sans MS" pitchFamily="66" charset="0"/>
              </a:rPr>
              <a:t>l</a:t>
            </a:r>
            <a:endParaRPr lang="en-US" dirty="0" smtClean="0">
              <a:latin typeface="Comic Sans MS" pitchFamily="66" charset="0"/>
            </a:endParaRPr>
          </a:p>
          <a:p>
            <a:r>
              <a:rPr lang="en-IE" dirty="0" err="1" smtClean="0">
                <a:latin typeface="Comic Sans MS" pitchFamily="66" charset="0"/>
              </a:rPr>
              <a:t>Cuidigh</a:t>
            </a:r>
            <a:r>
              <a:rPr lang="en-IE" dirty="0" smtClean="0">
                <a:latin typeface="Comic Sans MS" pitchFamily="66" charset="0"/>
              </a:rPr>
              <a:t> – To help		l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376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An Aimsir Láithreach -  The Present Tense                       </vt:lpstr>
      <vt:lpstr>An Aimsir Láithreach:</vt:lpstr>
      <vt:lpstr>An Aimsir Láithreach:</vt:lpstr>
      <vt:lpstr>An Aimsir Láithreach:</vt:lpstr>
      <vt:lpstr>An Aimsir Láithreach:</vt:lpstr>
      <vt:lpstr>An Aimsir Láithreach:</vt:lpstr>
      <vt:lpstr>An Aimsir Láithreach:</vt:lpstr>
      <vt:lpstr>Let’s practice our 1-syllable verbs before we move on!       </vt:lpstr>
      <vt:lpstr>An Aimsir Láithreach:</vt:lpstr>
      <vt:lpstr>An Aimsir Láithreach:</vt:lpstr>
      <vt:lpstr>An Aimsir Láithreach:</vt:lpstr>
      <vt:lpstr>An Aimsir Láithreach:</vt:lpstr>
      <vt:lpstr>An Aimsir Láithreach:</vt:lpstr>
    </vt:vector>
  </TitlesOfParts>
  <Company>Donegal VEC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Fhaistineach -  The Future Tense</dc:title>
  <dc:creator>neassa.nichnaimhsi</dc:creator>
  <cp:lastModifiedBy>neassa.nichnaimhsi</cp:lastModifiedBy>
  <cp:revision>91</cp:revision>
  <dcterms:created xsi:type="dcterms:W3CDTF">2012-05-03T08:48:52Z</dcterms:created>
  <dcterms:modified xsi:type="dcterms:W3CDTF">2013-01-16T10:54:25Z</dcterms:modified>
</cp:coreProperties>
</file>