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3305-4DE4-4F0F-9CA0-CFAD1BFEDEB4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70936-26A5-435B-81F2-47600208E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</a:t>
            </a:r>
            <a:r>
              <a:rPr lang="en-US" b="1" dirty="0" smtClean="0"/>
              <a:t>broad </a:t>
            </a:r>
            <a:r>
              <a:rPr lang="en-US" b="0" dirty="0" smtClean="0"/>
              <a:t>verbs need </a:t>
            </a:r>
            <a:r>
              <a:rPr lang="en-US" b="1" dirty="0" smtClean="0"/>
              <a:t>broad </a:t>
            </a:r>
            <a:r>
              <a:rPr lang="en-US" b="0" dirty="0" smtClean="0"/>
              <a:t>endings.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(3) An </a:t>
            </a:r>
            <a:r>
              <a:rPr lang="en-IE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Aimsir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Fháistineach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Future Tense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tense talks about things that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happen.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Remember,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Broad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verbs need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broad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endings.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Slender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verbs need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slender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endings.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Slender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verbs need </a:t>
            </a:r>
            <a:r>
              <a:rPr lang="en-US" b="1" baseline="0" dirty="0" smtClean="0"/>
              <a:t>slender </a:t>
            </a:r>
            <a:r>
              <a:rPr lang="en-US" b="0" baseline="0" dirty="0" smtClean="0"/>
              <a:t>endings.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70936-26A5-435B-81F2-47600208EB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F5DBA-0E50-46A9-9EB0-333CFAEF40A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An </a:t>
            </a:r>
            <a:r>
              <a:rPr lang="en-US" b="1" dirty="0" err="1" smtClean="0">
                <a:latin typeface="Comic Sans MS" pitchFamily="66" charset="0"/>
              </a:rPr>
              <a:t>Aimsir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Fháistineach</a:t>
            </a:r>
            <a:r>
              <a:rPr lang="en-US" b="1" dirty="0" smtClean="0">
                <a:latin typeface="Comic Sans MS" pitchFamily="66" charset="0"/>
              </a:rPr>
              <a:t> - 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The Future Tense                    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b="1" dirty="0" smtClean="0">
                <a:latin typeface="Comic Sans MS" pitchFamily="66" charset="0"/>
              </a:rPr>
              <a:t>future</a:t>
            </a:r>
            <a:r>
              <a:rPr lang="en-US" dirty="0" smtClean="0">
                <a:latin typeface="Comic Sans MS" pitchFamily="66" charset="0"/>
              </a:rPr>
              <a:t> tense talks about things 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that </a:t>
            </a:r>
            <a:r>
              <a:rPr lang="en-US" b="1" dirty="0" smtClean="0">
                <a:latin typeface="Comic Sans MS" pitchFamily="66" charset="0"/>
              </a:rPr>
              <a:t>will</a:t>
            </a:r>
            <a:r>
              <a:rPr lang="en-US" dirty="0" smtClean="0">
                <a:latin typeface="Comic Sans MS" pitchFamily="66" charset="0"/>
              </a:rPr>
              <a:t> happen.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So basically, whether you’re dealing with the </a:t>
            </a:r>
            <a:r>
              <a:rPr lang="en-IE" b="1" dirty="0" smtClean="0">
                <a:latin typeface="Comic Sans MS" pitchFamily="66" charset="0"/>
              </a:rPr>
              <a:t>present </a:t>
            </a:r>
            <a:r>
              <a:rPr lang="en-IE" dirty="0" smtClean="0">
                <a:latin typeface="Comic Sans MS" pitchFamily="66" charset="0"/>
              </a:rPr>
              <a:t>tense or the </a:t>
            </a:r>
            <a:r>
              <a:rPr lang="en-IE" b="1" dirty="0" smtClean="0">
                <a:latin typeface="Comic Sans MS" pitchFamily="66" charset="0"/>
              </a:rPr>
              <a:t>future </a:t>
            </a:r>
            <a:r>
              <a:rPr lang="en-IE" dirty="0" smtClean="0">
                <a:latin typeface="Comic Sans MS" pitchFamily="66" charset="0"/>
              </a:rPr>
              <a:t>tense, there are 4 types of regular verbs: 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1-syllable broad, 1-syllable slender, 2-syllable broad, and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2-syllable slender.  Have a look at how they compare - 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1 </a:t>
            </a:r>
            <a:r>
              <a:rPr lang="en-IE" b="1" dirty="0" err="1" smtClean="0"/>
              <a:t>syll</a:t>
            </a:r>
            <a:r>
              <a:rPr lang="en-IE" b="1" dirty="0" smtClean="0"/>
              <a:t> B:	1 </a:t>
            </a:r>
            <a:r>
              <a:rPr lang="en-IE" b="1" dirty="0" err="1" smtClean="0"/>
              <a:t>syll</a:t>
            </a:r>
            <a:r>
              <a:rPr lang="en-IE" b="1" dirty="0" smtClean="0"/>
              <a:t> S:	2 </a:t>
            </a:r>
            <a:r>
              <a:rPr lang="en-IE" b="1" dirty="0" err="1" smtClean="0"/>
              <a:t>syll</a:t>
            </a:r>
            <a:r>
              <a:rPr lang="en-IE" b="1" dirty="0" smtClean="0"/>
              <a:t> B:		2 </a:t>
            </a:r>
            <a:r>
              <a:rPr lang="en-IE" b="1" dirty="0" err="1" smtClean="0"/>
              <a:t>syll</a:t>
            </a:r>
            <a:r>
              <a:rPr lang="en-IE" b="1" dirty="0" smtClean="0"/>
              <a:t> S: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</a:t>
            </a:r>
            <a:r>
              <a:rPr lang="en-US" b="1" dirty="0" err="1" smtClean="0"/>
              <a:t>ó</a:t>
            </a:r>
            <a:r>
              <a:rPr lang="en-US" dirty="0" err="1" smtClean="0"/>
              <a:t>g</a:t>
            </a:r>
            <a:r>
              <a:rPr lang="en-US" dirty="0" smtClean="0"/>
              <a:t>		</a:t>
            </a:r>
            <a:r>
              <a:rPr lang="en-US" dirty="0" err="1" smtClean="0"/>
              <a:t>Cu</a:t>
            </a:r>
            <a:r>
              <a:rPr lang="en-US" b="1" dirty="0" err="1" smtClean="0"/>
              <a:t>i</a:t>
            </a:r>
            <a:r>
              <a:rPr lang="en-US" dirty="0" err="1" smtClean="0"/>
              <a:t>r</a:t>
            </a:r>
            <a:r>
              <a:rPr lang="en-US" dirty="0" smtClean="0"/>
              <a:t>		</a:t>
            </a:r>
            <a:r>
              <a:rPr lang="en-US" dirty="0" err="1" smtClean="0"/>
              <a:t>Críochn</a:t>
            </a:r>
            <a:r>
              <a:rPr lang="en-US" b="1" dirty="0" err="1" smtClean="0"/>
              <a:t>aigh</a:t>
            </a:r>
            <a:r>
              <a:rPr lang="en-US" b="1" dirty="0" smtClean="0"/>
              <a:t>		</a:t>
            </a:r>
            <a:r>
              <a:rPr lang="en-US" dirty="0" err="1" smtClean="0"/>
              <a:t>Oibr</a:t>
            </a:r>
            <a:r>
              <a:rPr lang="en-US" b="1" dirty="0" err="1" smtClean="0"/>
              <a:t>igh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Gl</a:t>
            </a:r>
            <a:r>
              <a:rPr lang="en-US" b="1" dirty="0" err="1" smtClean="0"/>
              <a:t>a</a:t>
            </a:r>
            <a:r>
              <a:rPr lang="en-US" dirty="0" err="1" smtClean="0"/>
              <a:t>n</a:t>
            </a:r>
            <a:r>
              <a:rPr lang="en-US" dirty="0" smtClean="0"/>
              <a:t>		</a:t>
            </a:r>
            <a:r>
              <a:rPr lang="en-US" dirty="0" err="1" smtClean="0"/>
              <a:t>Br</a:t>
            </a:r>
            <a:r>
              <a:rPr lang="en-US" b="1" dirty="0" err="1" smtClean="0"/>
              <a:t>i</a:t>
            </a:r>
            <a:r>
              <a:rPr lang="en-US" dirty="0" err="1" smtClean="0"/>
              <a:t>s</a:t>
            </a:r>
            <a:r>
              <a:rPr lang="en-US" dirty="0" smtClean="0"/>
              <a:t>		</a:t>
            </a:r>
            <a:r>
              <a:rPr lang="en-US" dirty="0" err="1" smtClean="0"/>
              <a:t>Ullmh</a:t>
            </a:r>
            <a:r>
              <a:rPr lang="en-US" b="1" dirty="0" err="1" smtClean="0"/>
              <a:t>aigh</a:t>
            </a:r>
            <a:r>
              <a:rPr lang="en-US" b="1" dirty="0" smtClean="0"/>
              <a:t>		</a:t>
            </a:r>
            <a:r>
              <a:rPr lang="en-US" dirty="0" err="1" smtClean="0"/>
              <a:t>Deis</a:t>
            </a:r>
            <a:r>
              <a:rPr lang="en-US" b="1" dirty="0" err="1" smtClean="0"/>
              <a:t>igh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Scu</a:t>
            </a:r>
            <a:r>
              <a:rPr lang="en-US" b="1" dirty="0" err="1" smtClean="0"/>
              <a:t>a</a:t>
            </a:r>
            <a:r>
              <a:rPr lang="en-US" dirty="0" err="1" smtClean="0"/>
              <a:t>b</a:t>
            </a:r>
            <a:r>
              <a:rPr lang="en-US" dirty="0" smtClean="0"/>
              <a:t>		</a:t>
            </a:r>
            <a:r>
              <a:rPr lang="en-US" dirty="0" err="1" smtClean="0"/>
              <a:t>Ca</a:t>
            </a:r>
            <a:r>
              <a:rPr lang="en-US" b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		</a:t>
            </a:r>
            <a:r>
              <a:rPr lang="en-US" dirty="0" err="1" smtClean="0"/>
              <a:t>Tos</a:t>
            </a:r>
            <a:r>
              <a:rPr lang="en-US" b="1" dirty="0" err="1" smtClean="0"/>
              <a:t>aigh</a:t>
            </a:r>
            <a:r>
              <a:rPr lang="en-US" b="1" dirty="0" smtClean="0"/>
              <a:t>		</a:t>
            </a:r>
            <a:r>
              <a:rPr lang="en-US" dirty="0" err="1" smtClean="0"/>
              <a:t>Éir</a:t>
            </a:r>
            <a:r>
              <a:rPr lang="en-US" b="1" dirty="0" err="1" smtClean="0"/>
              <a:t>igh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Cí</a:t>
            </a:r>
            <a:r>
              <a:rPr lang="en-US" b="1" dirty="0" err="1" smtClean="0"/>
              <a:t>o</a:t>
            </a:r>
            <a:r>
              <a:rPr lang="en-US" dirty="0" err="1" smtClean="0"/>
              <a:t>r</a:t>
            </a:r>
            <a:r>
              <a:rPr lang="en-US" dirty="0" smtClean="0"/>
              <a:t>		</a:t>
            </a:r>
            <a:r>
              <a:rPr lang="en-US" dirty="0" err="1" smtClean="0"/>
              <a:t>Lé</a:t>
            </a:r>
            <a:r>
              <a:rPr lang="en-US" b="1" dirty="0" err="1" smtClean="0"/>
              <a:t>i</a:t>
            </a:r>
            <a:r>
              <a:rPr lang="en-US" dirty="0" err="1" smtClean="0"/>
              <a:t>m</a:t>
            </a:r>
            <a:r>
              <a:rPr lang="en-US" dirty="0" smtClean="0"/>
              <a:t>		</a:t>
            </a:r>
            <a:r>
              <a:rPr lang="en-US" dirty="0" err="1" smtClean="0"/>
              <a:t>Brost</a:t>
            </a:r>
            <a:r>
              <a:rPr lang="en-US" b="1" dirty="0" err="1" smtClean="0"/>
              <a:t>aigh</a:t>
            </a:r>
            <a:r>
              <a:rPr lang="en-US" b="1" dirty="0" smtClean="0"/>
              <a:t>	           </a:t>
            </a:r>
            <a:r>
              <a:rPr lang="en-US" dirty="0" err="1" smtClean="0"/>
              <a:t>Cuimhn</a:t>
            </a:r>
            <a:r>
              <a:rPr lang="en-US" b="1" dirty="0" err="1" smtClean="0"/>
              <a:t>igh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Ó</a:t>
            </a:r>
            <a:r>
              <a:rPr lang="en-US" dirty="0" err="1" smtClean="0"/>
              <a:t>l</a:t>
            </a:r>
            <a:r>
              <a:rPr lang="en-US" dirty="0" smtClean="0"/>
              <a:t>		</a:t>
            </a:r>
            <a:r>
              <a:rPr lang="en-US" dirty="0" err="1" smtClean="0"/>
              <a:t>Sro</a:t>
            </a:r>
            <a:r>
              <a:rPr lang="en-US" b="1" dirty="0" err="1" smtClean="0"/>
              <a:t>i</a:t>
            </a:r>
            <a:r>
              <a:rPr lang="en-US" dirty="0" err="1" smtClean="0"/>
              <a:t>ch</a:t>
            </a:r>
            <a:r>
              <a:rPr lang="en-US" dirty="0" smtClean="0"/>
              <a:t>	</a:t>
            </a:r>
            <a:r>
              <a:rPr lang="en-US" dirty="0" err="1" smtClean="0"/>
              <a:t>Ceann</a:t>
            </a:r>
            <a:r>
              <a:rPr lang="en-US" b="1" dirty="0" err="1" smtClean="0"/>
              <a:t>aigh</a:t>
            </a:r>
            <a:r>
              <a:rPr lang="en-US" b="1" dirty="0" smtClean="0"/>
              <a:t>		</a:t>
            </a:r>
            <a:r>
              <a:rPr lang="en-US" dirty="0" err="1" smtClean="0"/>
              <a:t>Dúis</a:t>
            </a:r>
            <a:r>
              <a:rPr lang="en-US" b="1" dirty="0" err="1" smtClean="0"/>
              <a:t>igh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Brostaigh</a:t>
            </a:r>
            <a:r>
              <a:rPr lang="en-IE" b="1" dirty="0" smtClean="0">
                <a:latin typeface="Comic Sans MS" pitchFamily="66" charset="0"/>
              </a:rPr>
              <a:t> (B)</a:t>
            </a:r>
            <a:r>
              <a:rPr lang="en-IE" dirty="0" smtClean="0">
                <a:latin typeface="Comic Sans MS" pitchFamily="66" charset="0"/>
              </a:rPr>
              <a:t>- To rush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Brostóidh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Brostóidh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Brostóidh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Brostóimid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Brostóidh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Brostóidh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Deisigh</a:t>
            </a:r>
            <a:r>
              <a:rPr lang="en-IE" b="1" dirty="0" smtClean="0">
                <a:latin typeface="Comic Sans MS" pitchFamily="66" charset="0"/>
              </a:rPr>
              <a:t> (S) </a:t>
            </a:r>
            <a:r>
              <a:rPr lang="en-IE" dirty="0" smtClean="0">
                <a:latin typeface="Comic Sans MS" pitchFamily="66" charset="0"/>
              </a:rPr>
              <a:t>– To repair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Deiseoidh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Deiseoidh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Deiseoidh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Deiseoimid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Deiseoidh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Deiseoidh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Users\neassa.nichnaimhsi\Desktop\Deisig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971800"/>
            <a:ext cx="1828800" cy="1425600"/>
          </a:xfrm>
          <a:prstGeom prst="rect">
            <a:avLst/>
          </a:prstGeom>
          <a:noFill/>
        </p:spPr>
      </p:pic>
      <p:pic>
        <p:nvPicPr>
          <p:cNvPr id="2051" name="Picture 3" descr="C:\Users\neassa.nichnaimhsi\Desktop\Brostaig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895600"/>
            <a:ext cx="1377950" cy="14795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Future tense rule:  </a:t>
            </a:r>
            <a:r>
              <a:rPr lang="en-US" dirty="0" smtClean="0">
                <a:latin typeface="Comic Sans MS" pitchFamily="66" charset="0"/>
              </a:rPr>
              <a:t>Stem of verb + correct ending.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Note:  The rule for the </a:t>
            </a:r>
            <a:r>
              <a:rPr lang="en-US" b="1" dirty="0" smtClean="0">
                <a:latin typeface="Comic Sans MS" pitchFamily="66" charset="0"/>
              </a:rPr>
              <a:t>future</a:t>
            </a:r>
            <a:r>
              <a:rPr lang="en-US" dirty="0" smtClean="0">
                <a:latin typeface="Comic Sans MS" pitchFamily="66" charset="0"/>
              </a:rPr>
              <a:t> tense is the same as the rule for the </a:t>
            </a:r>
            <a:r>
              <a:rPr lang="en-US" b="1" dirty="0" smtClean="0">
                <a:latin typeface="Comic Sans MS" pitchFamily="66" charset="0"/>
              </a:rPr>
              <a:t>present </a:t>
            </a:r>
            <a:r>
              <a:rPr lang="en-US" dirty="0" smtClean="0">
                <a:latin typeface="Comic Sans MS" pitchFamily="66" charset="0"/>
              </a:rPr>
              <a:t>tense.  The only thing that changes is the </a:t>
            </a:r>
            <a:r>
              <a:rPr lang="en-US" b="1" dirty="0" smtClean="0">
                <a:latin typeface="Comic Sans MS" pitchFamily="66" charset="0"/>
              </a:rPr>
              <a:t>endings.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Remember:  </a:t>
            </a: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b="1" dirty="0" smtClean="0">
                <a:latin typeface="Comic Sans MS" pitchFamily="66" charset="0"/>
              </a:rPr>
              <a:t>stem </a:t>
            </a:r>
            <a:r>
              <a:rPr lang="en-US" dirty="0" smtClean="0">
                <a:latin typeface="Comic Sans MS" pitchFamily="66" charset="0"/>
              </a:rPr>
              <a:t>of the verb is just the verb in its simplest form.  </a:t>
            </a:r>
            <a:r>
              <a:rPr lang="en-US" dirty="0" err="1" smtClean="0">
                <a:latin typeface="Comic Sans MS" pitchFamily="66" charset="0"/>
              </a:rPr>
              <a:t>ie</a:t>
            </a:r>
            <a:r>
              <a:rPr lang="en-US" dirty="0" smtClean="0">
                <a:latin typeface="Comic Sans MS" pitchFamily="66" charset="0"/>
              </a:rPr>
              <a:t>.  </a:t>
            </a:r>
            <a:r>
              <a:rPr lang="en-US" b="1" dirty="0" smtClean="0">
                <a:latin typeface="Comic Sans MS" pitchFamily="66" charset="0"/>
              </a:rPr>
              <a:t>“to” </a:t>
            </a:r>
            <a:r>
              <a:rPr lang="en-US" dirty="0" smtClean="0">
                <a:latin typeface="Comic Sans MS" pitchFamily="66" charset="0"/>
              </a:rPr>
              <a:t>do something.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eg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Cuir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b="1" dirty="0" smtClean="0">
                <a:latin typeface="Comic Sans MS" pitchFamily="66" charset="0"/>
              </a:rPr>
              <a:t>to </a:t>
            </a:r>
            <a:r>
              <a:rPr lang="en-US" dirty="0" smtClean="0">
                <a:latin typeface="Comic Sans MS" pitchFamily="66" charset="0"/>
              </a:rPr>
              <a:t>put. </a:t>
            </a:r>
            <a:endParaRPr lang="en-US" b="1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Remember, </a:t>
            </a:r>
            <a:r>
              <a:rPr lang="en-US" b="1" dirty="0" smtClean="0">
                <a:latin typeface="Comic Sans MS" pitchFamily="66" charset="0"/>
              </a:rPr>
              <a:t>broad </a:t>
            </a:r>
            <a:r>
              <a:rPr lang="en-US" dirty="0" smtClean="0">
                <a:latin typeface="Comic Sans MS" pitchFamily="66" charset="0"/>
              </a:rPr>
              <a:t>verbs need </a:t>
            </a:r>
            <a:r>
              <a:rPr lang="en-US" b="1" dirty="0" smtClean="0">
                <a:latin typeface="Comic Sans MS" pitchFamily="66" charset="0"/>
              </a:rPr>
              <a:t>broad </a:t>
            </a:r>
            <a:r>
              <a:rPr lang="en-US" dirty="0" smtClean="0">
                <a:latin typeface="Comic Sans MS" pitchFamily="66" charset="0"/>
              </a:rPr>
              <a:t>endings.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Slender </a:t>
            </a:r>
            <a:r>
              <a:rPr lang="en-US" dirty="0" smtClean="0">
                <a:latin typeface="Comic Sans MS" pitchFamily="66" charset="0"/>
              </a:rPr>
              <a:t>verbs need </a:t>
            </a:r>
            <a:r>
              <a:rPr lang="en-US" b="1" dirty="0" smtClean="0">
                <a:latin typeface="Comic Sans MS" pitchFamily="66" charset="0"/>
              </a:rPr>
              <a:t>slender </a:t>
            </a:r>
            <a:r>
              <a:rPr lang="en-US" dirty="0" smtClean="0">
                <a:latin typeface="Comic Sans MS" pitchFamily="66" charset="0"/>
              </a:rPr>
              <a:t>endings.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All verbs are either broad or slender depending on the </a:t>
            </a:r>
            <a:r>
              <a:rPr lang="en-US" b="1" dirty="0" smtClean="0">
                <a:latin typeface="Comic Sans MS" pitchFamily="66" charset="0"/>
              </a:rPr>
              <a:t>last </a:t>
            </a:r>
            <a:r>
              <a:rPr lang="en-US" dirty="0" smtClean="0">
                <a:latin typeface="Comic Sans MS" pitchFamily="66" charset="0"/>
              </a:rPr>
              <a:t>vowel in the stem.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Broad = </a:t>
            </a:r>
            <a:r>
              <a:rPr lang="en-US" dirty="0" smtClean="0">
                <a:latin typeface="Comic Sans MS" pitchFamily="66" charset="0"/>
              </a:rPr>
              <a:t>a, o, u.		</a:t>
            </a:r>
            <a:r>
              <a:rPr lang="en-US" b="1" dirty="0" smtClean="0">
                <a:latin typeface="Comic Sans MS" pitchFamily="66" charset="0"/>
              </a:rPr>
              <a:t>Slender =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, e.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Broad – 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Comic Sans MS" pitchFamily="66" charset="0"/>
              </a:rPr>
              <a:t>faidh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Comic Sans MS" pitchFamily="66" charset="0"/>
              </a:rPr>
              <a:t>faidh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Comic Sans MS" pitchFamily="66" charset="0"/>
              </a:rPr>
              <a:t>faidh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sé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Comic Sans MS" pitchFamily="66" charset="0"/>
              </a:rPr>
              <a:t>faimid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Comic Sans MS" pitchFamily="66" charset="0"/>
              </a:rPr>
              <a:t>faidh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Comic Sans MS" pitchFamily="66" charset="0"/>
              </a:rPr>
              <a:t>faidh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Slender-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fidh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fidh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fidh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sé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fimid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fidh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fidh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siad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ex.  </a:t>
            </a:r>
            <a:r>
              <a:rPr lang="en-IE" dirty="0" smtClean="0">
                <a:latin typeface="Comic Sans MS" pitchFamily="66" charset="0"/>
              </a:rPr>
              <a:t>I will clean the garage on Saturday morning =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u="sng" dirty="0" smtClean="0">
                <a:latin typeface="Comic Sans MS" pitchFamily="66" charset="0"/>
              </a:rPr>
              <a:t>G l a n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u="sng" dirty="0" smtClean="0">
                <a:latin typeface="Comic Sans MS" pitchFamily="66" charset="0"/>
              </a:rPr>
              <a:t>f a </a:t>
            </a:r>
            <a:r>
              <a:rPr lang="en-IE" u="sng" dirty="0" err="1" smtClean="0">
                <a:latin typeface="Comic Sans MS" pitchFamily="66" charset="0"/>
              </a:rPr>
              <a:t>i</a:t>
            </a:r>
            <a:r>
              <a:rPr lang="en-IE" u="sng" dirty="0" smtClean="0">
                <a:latin typeface="Comic Sans MS" pitchFamily="66" charset="0"/>
              </a:rPr>
              <a:t> d h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dirty="0" err="1" smtClean="0">
                <a:latin typeface="Comic Sans MS" pitchFamily="66" charset="0"/>
              </a:rPr>
              <a:t>mé</a:t>
            </a:r>
            <a:r>
              <a:rPr lang="en-IE" dirty="0" smtClean="0">
                <a:latin typeface="Comic Sans MS" pitchFamily="66" charset="0"/>
              </a:rPr>
              <a:t> an </a:t>
            </a:r>
            <a:r>
              <a:rPr lang="en-IE" dirty="0" err="1" smtClean="0">
                <a:latin typeface="Comic Sans MS" pitchFamily="66" charset="0"/>
              </a:rPr>
              <a:t>garáiste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maidin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Dé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Sathairn</a:t>
            </a:r>
            <a:r>
              <a:rPr lang="en-IE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          </a:t>
            </a:r>
            <a:r>
              <a:rPr lang="en-IE" b="1" dirty="0" smtClean="0">
                <a:latin typeface="Comic Sans MS" pitchFamily="66" charset="0"/>
              </a:rPr>
              <a:t>B   +   B		</a:t>
            </a:r>
            <a:r>
              <a:rPr lang="en-IE" dirty="0" smtClean="0">
                <a:latin typeface="Comic Sans MS" pitchFamily="66" charset="0"/>
              </a:rPr>
              <a:t>Broad </a:t>
            </a:r>
            <a:r>
              <a:rPr lang="en-IE" b="1" dirty="0" smtClean="0">
                <a:latin typeface="Comic Sans MS" pitchFamily="66" charset="0"/>
              </a:rPr>
              <a:t>stem</a:t>
            </a:r>
            <a:r>
              <a:rPr lang="en-IE" dirty="0" smtClean="0">
                <a:latin typeface="Comic Sans MS" pitchFamily="66" charset="0"/>
              </a:rPr>
              <a:t>, broad </a:t>
            </a:r>
            <a:r>
              <a:rPr lang="en-IE" b="1" dirty="0" smtClean="0">
                <a:latin typeface="Comic Sans MS" pitchFamily="66" charset="0"/>
              </a:rPr>
              <a:t>ending</a:t>
            </a:r>
            <a:r>
              <a:rPr lang="en-IE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 </a:t>
            </a:r>
            <a:r>
              <a:rPr lang="en-IE" dirty="0" smtClean="0">
                <a:latin typeface="Comic Sans MS" pitchFamily="66" charset="0"/>
              </a:rPr>
              <a:t>I will reach the school at nine tomorrow morning =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u="sng" dirty="0" smtClean="0">
                <a:latin typeface="Comic Sans MS" pitchFamily="66" charset="0"/>
              </a:rPr>
              <a:t>S r o </a:t>
            </a:r>
            <a:r>
              <a:rPr lang="en-IE" u="sng" dirty="0" err="1" smtClean="0">
                <a:latin typeface="Comic Sans MS" pitchFamily="66" charset="0"/>
              </a:rPr>
              <a:t>i</a:t>
            </a:r>
            <a:r>
              <a:rPr lang="en-IE" u="sng" dirty="0" smtClean="0">
                <a:latin typeface="Comic Sans MS" pitchFamily="66" charset="0"/>
              </a:rPr>
              <a:t> c h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u="sng" dirty="0" smtClean="0">
                <a:latin typeface="Comic Sans MS" pitchFamily="66" charset="0"/>
              </a:rPr>
              <a:t>f </a:t>
            </a:r>
            <a:r>
              <a:rPr lang="en-IE" u="sng" dirty="0" err="1" smtClean="0">
                <a:latin typeface="Comic Sans MS" pitchFamily="66" charset="0"/>
              </a:rPr>
              <a:t>i</a:t>
            </a:r>
            <a:r>
              <a:rPr lang="en-IE" u="sng" dirty="0" smtClean="0">
                <a:latin typeface="Comic Sans MS" pitchFamily="66" charset="0"/>
              </a:rPr>
              <a:t> d h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dirty="0" err="1" smtClean="0">
                <a:latin typeface="Comic Sans MS" pitchFamily="66" charset="0"/>
              </a:rPr>
              <a:t>mé</a:t>
            </a:r>
            <a:r>
              <a:rPr lang="en-IE" dirty="0" smtClean="0">
                <a:latin typeface="Comic Sans MS" pitchFamily="66" charset="0"/>
              </a:rPr>
              <a:t> an </a:t>
            </a:r>
            <a:r>
              <a:rPr lang="en-IE" dirty="0" err="1" smtClean="0">
                <a:latin typeface="Comic Sans MS" pitchFamily="66" charset="0"/>
              </a:rPr>
              <a:t>scoil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ar</a:t>
            </a:r>
            <a:r>
              <a:rPr lang="en-IE" dirty="0" smtClean="0">
                <a:latin typeface="Comic Sans MS" pitchFamily="66" charset="0"/>
              </a:rPr>
              <a:t> a </a:t>
            </a:r>
            <a:r>
              <a:rPr lang="en-IE" dirty="0" err="1" smtClean="0">
                <a:latin typeface="Comic Sans MS" pitchFamily="66" charset="0"/>
              </a:rPr>
              <a:t>naoi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amárach</a:t>
            </a:r>
            <a:r>
              <a:rPr lang="en-IE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             </a:t>
            </a:r>
            <a:r>
              <a:rPr lang="en-IE" b="1" dirty="0" smtClean="0">
                <a:latin typeface="Comic Sans MS" pitchFamily="66" charset="0"/>
              </a:rPr>
              <a:t>S   +   S		</a:t>
            </a:r>
            <a:r>
              <a:rPr lang="en-IE" dirty="0" smtClean="0">
                <a:latin typeface="Comic Sans MS" pitchFamily="66" charset="0"/>
              </a:rPr>
              <a:t>Slender </a:t>
            </a:r>
            <a:r>
              <a:rPr lang="en-IE" b="1" dirty="0" smtClean="0">
                <a:latin typeface="Comic Sans MS" pitchFamily="66" charset="0"/>
              </a:rPr>
              <a:t>stem</a:t>
            </a:r>
            <a:r>
              <a:rPr lang="en-IE" dirty="0" smtClean="0">
                <a:latin typeface="Comic Sans MS" pitchFamily="66" charset="0"/>
              </a:rPr>
              <a:t>, slender </a:t>
            </a:r>
            <a:r>
              <a:rPr lang="en-IE" b="1" dirty="0" smtClean="0">
                <a:latin typeface="Comic Sans MS" pitchFamily="66" charset="0"/>
              </a:rPr>
              <a:t>ending</a:t>
            </a:r>
            <a:r>
              <a:rPr lang="en-IE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Fhaistineach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Nóta</a:t>
            </a:r>
            <a:r>
              <a:rPr lang="en-IE" b="1" dirty="0" smtClean="0">
                <a:latin typeface="Comic Sans MS" pitchFamily="66" charset="0"/>
              </a:rPr>
              <a:t>:  </a:t>
            </a:r>
            <a:r>
              <a:rPr lang="en-IE" dirty="0" smtClean="0">
                <a:latin typeface="Comic Sans MS" pitchFamily="66" charset="0"/>
              </a:rPr>
              <a:t>The above applies to </a:t>
            </a:r>
            <a:r>
              <a:rPr lang="en-IE" b="1" dirty="0" smtClean="0">
                <a:latin typeface="Comic Sans MS" pitchFamily="66" charset="0"/>
              </a:rPr>
              <a:t>1-syllable </a:t>
            </a:r>
            <a:r>
              <a:rPr lang="en-IE" dirty="0" smtClean="0">
                <a:latin typeface="Comic Sans MS" pitchFamily="66" charset="0"/>
              </a:rPr>
              <a:t>verbs.  </a:t>
            </a:r>
          </a:p>
          <a:p>
            <a:endParaRPr lang="en-IE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eg</a:t>
            </a:r>
            <a:r>
              <a:rPr lang="en-IE" dirty="0" smtClean="0">
                <a:latin typeface="Comic Sans MS" pitchFamily="66" charset="0"/>
              </a:rPr>
              <a:t>.  Fan – To stay,  </a:t>
            </a:r>
            <a:r>
              <a:rPr lang="en-IE" dirty="0" err="1" smtClean="0">
                <a:latin typeface="Comic Sans MS" pitchFamily="66" charset="0"/>
              </a:rPr>
              <a:t>Bris</a:t>
            </a:r>
            <a:r>
              <a:rPr lang="en-IE" dirty="0" smtClean="0">
                <a:latin typeface="Comic Sans MS" pitchFamily="66" charset="0"/>
              </a:rPr>
              <a:t> – To break.  </a:t>
            </a:r>
          </a:p>
          <a:p>
            <a:endParaRPr lang="en-IE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But just like with the </a:t>
            </a:r>
            <a:r>
              <a:rPr lang="en-IE" b="1" dirty="0" smtClean="0">
                <a:latin typeface="Comic Sans MS" pitchFamily="66" charset="0"/>
              </a:rPr>
              <a:t>present</a:t>
            </a:r>
            <a:r>
              <a:rPr lang="en-IE" dirty="0" smtClean="0">
                <a:latin typeface="Comic Sans MS" pitchFamily="66" charset="0"/>
              </a:rPr>
              <a:t> tense, we will deal with</a:t>
            </a:r>
            <a:r>
              <a:rPr lang="en-IE" b="1" dirty="0" smtClean="0">
                <a:latin typeface="Comic Sans MS" pitchFamily="66" charset="0"/>
              </a:rPr>
              <a:t> 2-syllable </a:t>
            </a:r>
            <a:r>
              <a:rPr lang="en-IE" dirty="0" smtClean="0">
                <a:latin typeface="Comic Sans MS" pitchFamily="66" charset="0"/>
              </a:rPr>
              <a:t>verbs later. </a:t>
            </a:r>
            <a:endParaRPr lang="en-US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Fág</a:t>
            </a:r>
            <a:r>
              <a:rPr lang="en-IE" b="1" dirty="0" smtClean="0">
                <a:latin typeface="Comic Sans MS" pitchFamily="66" charset="0"/>
              </a:rPr>
              <a:t> (B) </a:t>
            </a:r>
            <a:r>
              <a:rPr lang="en-IE" dirty="0" smtClean="0">
                <a:latin typeface="Comic Sans MS" pitchFamily="66" charset="0"/>
              </a:rPr>
              <a:t>- To leave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Fágfaidh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Fágfaidh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Fágfaidh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Fágfaimid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Fágfaidh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Fágfaidh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Rith</a:t>
            </a:r>
            <a:r>
              <a:rPr lang="en-IE" b="1" dirty="0" smtClean="0">
                <a:latin typeface="Comic Sans MS" pitchFamily="66" charset="0"/>
              </a:rPr>
              <a:t> (S) </a:t>
            </a:r>
            <a:r>
              <a:rPr lang="en-IE" dirty="0" smtClean="0">
                <a:latin typeface="Comic Sans MS" pitchFamily="66" charset="0"/>
              </a:rPr>
              <a:t>– To put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Rithfidh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Rithfidh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Rithfidh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Rithfimid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Rithfidh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Rithfidh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neassa.nichnaimhsi\Desktop\F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200400"/>
            <a:ext cx="1657350" cy="2762250"/>
          </a:xfrm>
          <a:prstGeom prst="rect">
            <a:avLst/>
          </a:prstGeom>
          <a:noFill/>
        </p:spPr>
      </p:pic>
      <p:pic>
        <p:nvPicPr>
          <p:cNvPr id="1027" name="Picture 3" descr="C:\Users\neassa.nichnaimhsi\Desktop\R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2895600"/>
            <a:ext cx="1990725" cy="22955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Right, now let’s deal with the </a:t>
            </a:r>
            <a:r>
              <a:rPr lang="en-IE" b="1" dirty="0" smtClean="0">
                <a:latin typeface="Comic Sans MS" pitchFamily="66" charset="0"/>
              </a:rPr>
              <a:t>2-syllable </a:t>
            </a:r>
            <a:r>
              <a:rPr lang="en-IE" dirty="0" smtClean="0">
                <a:latin typeface="Comic Sans MS" pitchFamily="66" charset="0"/>
              </a:rPr>
              <a:t>verbs.  For these verbs, the future tense rule is basically the same as the present tense, but the </a:t>
            </a:r>
            <a:r>
              <a:rPr lang="en-IE" b="1" dirty="0" smtClean="0">
                <a:latin typeface="Comic Sans MS" pitchFamily="66" charset="0"/>
              </a:rPr>
              <a:t>endings</a:t>
            </a:r>
            <a:r>
              <a:rPr lang="en-IE" dirty="0" smtClean="0">
                <a:latin typeface="Comic Sans MS" pitchFamily="66" charset="0"/>
              </a:rPr>
              <a:t> are different.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Just like with the </a:t>
            </a:r>
            <a:r>
              <a:rPr lang="en-IE" b="1" dirty="0" smtClean="0">
                <a:latin typeface="Comic Sans MS" pitchFamily="66" charset="0"/>
              </a:rPr>
              <a:t>present</a:t>
            </a:r>
            <a:r>
              <a:rPr lang="en-IE" dirty="0" smtClean="0">
                <a:latin typeface="Comic Sans MS" pitchFamily="66" charset="0"/>
              </a:rPr>
              <a:t> tense, you have to create the </a:t>
            </a:r>
            <a:r>
              <a:rPr lang="en-IE" b="1" dirty="0" smtClean="0">
                <a:latin typeface="Comic Sans MS" pitchFamily="66" charset="0"/>
              </a:rPr>
              <a:t>stem </a:t>
            </a:r>
            <a:r>
              <a:rPr lang="en-IE" dirty="0" smtClean="0">
                <a:latin typeface="Comic Sans MS" pitchFamily="66" charset="0"/>
              </a:rPr>
              <a:t>from the </a:t>
            </a:r>
            <a:r>
              <a:rPr lang="en-IE" b="1" dirty="0" smtClean="0">
                <a:latin typeface="Comic Sans MS" pitchFamily="66" charset="0"/>
              </a:rPr>
              <a:t>infinitive</a:t>
            </a:r>
            <a:r>
              <a:rPr lang="en-IE" dirty="0" smtClean="0">
                <a:latin typeface="Comic Sans MS" pitchFamily="66" charset="0"/>
              </a:rPr>
              <a:t>, before you can add endings.  Remember, to do this you just knock off either the </a:t>
            </a:r>
            <a:r>
              <a:rPr lang="en-IE" b="1" dirty="0" smtClean="0">
                <a:latin typeface="Comic Sans MS" pitchFamily="66" charset="0"/>
              </a:rPr>
              <a:t>–</a:t>
            </a:r>
            <a:r>
              <a:rPr lang="en-IE" b="1" dirty="0" err="1" smtClean="0">
                <a:latin typeface="Comic Sans MS" pitchFamily="66" charset="0"/>
              </a:rPr>
              <a:t>igh</a:t>
            </a:r>
            <a:r>
              <a:rPr lang="en-IE" dirty="0" smtClean="0">
                <a:latin typeface="Comic Sans MS" pitchFamily="66" charset="0"/>
              </a:rPr>
              <a:t> or </a:t>
            </a:r>
            <a:r>
              <a:rPr lang="en-IE" b="1" dirty="0" smtClean="0">
                <a:latin typeface="Comic Sans MS" pitchFamily="66" charset="0"/>
              </a:rPr>
              <a:t>–</a:t>
            </a:r>
            <a:r>
              <a:rPr lang="en-IE" b="1" dirty="0" err="1" smtClean="0">
                <a:latin typeface="Comic Sans MS" pitchFamily="66" charset="0"/>
              </a:rPr>
              <a:t>aigh</a:t>
            </a:r>
            <a:r>
              <a:rPr lang="en-IE" dirty="0" smtClean="0">
                <a:latin typeface="Comic Sans MS" pitchFamily="66" charset="0"/>
              </a:rPr>
              <a:t>.  Only then do you decide if the verb is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or </a:t>
            </a:r>
            <a:r>
              <a:rPr lang="en-IE" b="1" dirty="0" smtClean="0">
                <a:latin typeface="Comic Sans MS" pitchFamily="66" charset="0"/>
              </a:rPr>
              <a:t>slender</a:t>
            </a:r>
            <a:r>
              <a:rPr lang="en-IE" dirty="0" smtClean="0">
                <a:latin typeface="Comic Sans MS" pitchFamily="66" charset="0"/>
              </a:rPr>
              <a:t>.  </a:t>
            </a:r>
            <a:r>
              <a:rPr lang="en-IE" b="1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Fháistineach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>
                <a:latin typeface="Comic Sans MS" pitchFamily="66" charset="0"/>
              </a:rPr>
              <a:t>As always, a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verb needs a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ending and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	a </a:t>
            </a:r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verb needs a </a:t>
            </a:r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ending.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Endings for 2-syllable verbs: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b="1" dirty="0" smtClean="0">
                <a:latin typeface="Comic Sans MS" pitchFamily="66" charset="0"/>
              </a:rPr>
              <a:t> 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Broad – 					Slender –</a:t>
            </a: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mé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mé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óimid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eoimid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óidh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eoidh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493</Words>
  <Application>Microsoft Office PowerPoint</Application>
  <PresentationFormat>On-screen Show (4:3)</PresentationFormat>
  <Paragraphs>139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An Aimsir Fháistineach -  The Future Tense                       </vt:lpstr>
      <vt:lpstr>An Aimsir Fháistineach:</vt:lpstr>
      <vt:lpstr>An Aimsir Fháistineach:</vt:lpstr>
      <vt:lpstr>An Aimsir Fháistineach -</vt:lpstr>
      <vt:lpstr>An Aimsir Fháistineach -</vt:lpstr>
      <vt:lpstr>An Aimsir Fhaistineach -</vt:lpstr>
      <vt:lpstr>An Aimsir Fháistineach - </vt:lpstr>
      <vt:lpstr>An Aimsir Fháistineach -</vt:lpstr>
      <vt:lpstr>An Aimsir Fháistineach -</vt:lpstr>
      <vt:lpstr>An Aimsir Fháistineach -</vt:lpstr>
      <vt:lpstr>An Aimsir Fháistineach -</vt:lpstr>
      <vt:lpstr>An Aimsir Fháistineach -</vt:lpstr>
    </vt:vector>
  </TitlesOfParts>
  <Company>Donegal VEC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Fhaistineach -  The Future Tense</dc:title>
  <dc:creator>neassa.nichnaimhsi</dc:creator>
  <cp:lastModifiedBy>neassa.nichnaimhsi</cp:lastModifiedBy>
  <cp:revision>43</cp:revision>
  <dcterms:created xsi:type="dcterms:W3CDTF">2012-05-03T08:48:52Z</dcterms:created>
  <dcterms:modified xsi:type="dcterms:W3CDTF">2012-09-03T11:11:39Z</dcterms:modified>
</cp:coreProperties>
</file>